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handoutMasterIdLst>
    <p:handoutMasterId r:id="rId11"/>
  </p:handoutMasterIdLst>
  <p:sldIdLst>
    <p:sldId id="256" r:id="rId2"/>
    <p:sldId id="339" r:id="rId3"/>
    <p:sldId id="341" r:id="rId4"/>
    <p:sldId id="300" r:id="rId5"/>
    <p:sldId id="338" r:id="rId6"/>
    <p:sldId id="342" r:id="rId7"/>
    <p:sldId id="343" r:id="rId8"/>
    <p:sldId id="344" r:id="rId9"/>
  </p:sldIdLst>
  <p:sldSz cx="12192000" cy="6858000"/>
  <p:notesSz cx="7077075" cy="9363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9900FF"/>
    <a:srgbClr val="FFCCCC"/>
    <a:srgbClr val="CC66FF"/>
    <a:srgbClr val="009999"/>
    <a:srgbClr val="008080"/>
    <a:srgbClr val="CC0000"/>
    <a:srgbClr val="FF7C80"/>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26" autoAdjust="0"/>
    <p:restoredTop sz="94129" autoAdjust="0"/>
  </p:normalViewPr>
  <p:slideViewPr>
    <p:cSldViewPr snapToGrid="0">
      <p:cViewPr varScale="1">
        <p:scale>
          <a:sx n="74" d="100"/>
          <a:sy n="74" d="100"/>
        </p:scale>
        <p:origin x="-576" y="-9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4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7050" cy="469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4008438" y="0"/>
            <a:ext cx="3067050" cy="469900"/>
          </a:xfrm>
          <a:prstGeom prst="rect">
            <a:avLst/>
          </a:prstGeom>
        </p:spPr>
        <p:txBody>
          <a:bodyPr vert="horz" lIns="91440" tIns="45720" rIns="91440" bIns="45720" rtlCol="0"/>
          <a:lstStyle>
            <a:lvl1pPr algn="r">
              <a:defRPr sz="1200"/>
            </a:lvl1pPr>
          </a:lstStyle>
          <a:p>
            <a:fld id="{0597A537-E3EF-4EE0-84DA-C535878FD725}" type="datetimeFigureOut">
              <a:rPr lang="en-US" smtClean="0"/>
              <a:t>12/21/2016</a:t>
            </a:fld>
            <a:endParaRPr lang="en-US"/>
          </a:p>
        </p:txBody>
      </p:sp>
      <p:sp>
        <p:nvSpPr>
          <p:cNvPr id="4" name="Footer Placeholder 3"/>
          <p:cNvSpPr>
            <a:spLocks noGrp="1"/>
          </p:cNvSpPr>
          <p:nvPr>
            <p:ph type="ftr" sz="quarter" idx="2"/>
          </p:nvPr>
        </p:nvSpPr>
        <p:spPr>
          <a:xfrm>
            <a:off x="0" y="8893175"/>
            <a:ext cx="3067050" cy="4699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4008438" y="8893175"/>
            <a:ext cx="3067050" cy="469900"/>
          </a:xfrm>
          <a:prstGeom prst="rect">
            <a:avLst/>
          </a:prstGeom>
        </p:spPr>
        <p:txBody>
          <a:bodyPr vert="horz" lIns="91440" tIns="45720" rIns="91440" bIns="45720" rtlCol="0" anchor="b"/>
          <a:lstStyle>
            <a:lvl1pPr algn="r">
              <a:defRPr sz="1200"/>
            </a:lvl1pPr>
          </a:lstStyle>
          <a:p>
            <a:fld id="{AD128968-537D-4560-80B5-8B4546DAB1FB}" type="slidenum">
              <a:rPr lang="en-US" smtClean="0"/>
              <a:t>‹#›</a:t>
            </a:fld>
            <a:endParaRPr lang="en-US"/>
          </a:p>
        </p:txBody>
      </p:sp>
    </p:spTree>
    <p:extLst>
      <p:ext uri="{BB962C8B-B14F-4D97-AF65-F5344CB8AC3E}">
        <p14:creationId xmlns:p14="http://schemas.microsoft.com/office/powerpoint/2010/main" val="3585107546"/>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jpg>
</file>

<file path=ppt/media/image4.pn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6733" cy="469780"/>
          </a:xfrm>
          <a:prstGeom prst="rect">
            <a:avLst/>
          </a:prstGeom>
        </p:spPr>
        <p:txBody>
          <a:bodyPr vert="horz" lIns="93936" tIns="46968" rIns="93936" bIns="46968" rtlCol="0"/>
          <a:lstStyle>
            <a:lvl1pPr algn="l">
              <a:defRPr sz="1200"/>
            </a:lvl1pPr>
          </a:lstStyle>
          <a:p>
            <a:endParaRPr lang="en-US"/>
          </a:p>
        </p:txBody>
      </p:sp>
      <p:sp>
        <p:nvSpPr>
          <p:cNvPr id="3" name="Date Placeholder 2"/>
          <p:cNvSpPr>
            <a:spLocks noGrp="1"/>
          </p:cNvSpPr>
          <p:nvPr>
            <p:ph type="dt" idx="1"/>
          </p:nvPr>
        </p:nvSpPr>
        <p:spPr>
          <a:xfrm>
            <a:off x="4008705" y="0"/>
            <a:ext cx="3066733" cy="469780"/>
          </a:xfrm>
          <a:prstGeom prst="rect">
            <a:avLst/>
          </a:prstGeom>
        </p:spPr>
        <p:txBody>
          <a:bodyPr vert="horz" lIns="93936" tIns="46968" rIns="93936" bIns="46968" rtlCol="0"/>
          <a:lstStyle>
            <a:lvl1pPr algn="r">
              <a:defRPr sz="1200"/>
            </a:lvl1pPr>
          </a:lstStyle>
          <a:p>
            <a:fld id="{0D5FDB0F-EDBC-479F-8B0D-1DE2D7D347C1}" type="datetimeFigureOut">
              <a:rPr lang="en-US" smtClean="0"/>
              <a:t>12/21/2016</a:t>
            </a:fld>
            <a:endParaRPr lang="en-US"/>
          </a:p>
        </p:txBody>
      </p:sp>
      <p:sp>
        <p:nvSpPr>
          <p:cNvPr id="4" name="Slide Image Placeholder 3"/>
          <p:cNvSpPr>
            <a:spLocks noGrp="1" noRot="1" noChangeAspect="1"/>
          </p:cNvSpPr>
          <p:nvPr>
            <p:ph type="sldImg" idx="2"/>
          </p:nvPr>
        </p:nvSpPr>
        <p:spPr>
          <a:xfrm>
            <a:off x="728663" y="1169988"/>
            <a:ext cx="5619750" cy="3160712"/>
          </a:xfrm>
          <a:prstGeom prst="rect">
            <a:avLst/>
          </a:prstGeom>
          <a:noFill/>
          <a:ln w="12700">
            <a:solidFill>
              <a:prstClr val="black"/>
            </a:solidFill>
          </a:ln>
        </p:spPr>
        <p:txBody>
          <a:bodyPr vert="horz" lIns="93936" tIns="46968" rIns="93936" bIns="46968" rtlCol="0" anchor="ctr"/>
          <a:lstStyle/>
          <a:p>
            <a:endParaRPr lang="en-US"/>
          </a:p>
        </p:txBody>
      </p:sp>
      <p:sp>
        <p:nvSpPr>
          <p:cNvPr id="5" name="Notes Placeholder 4"/>
          <p:cNvSpPr>
            <a:spLocks noGrp="1"/>
          </p:cNvSpPr>
          <p:nvPr>
            <p:ph type="body" sz="quarter" idx="3"/>
          </p:nvPr>
        </p:nvSpPr>
        <p:spPr>
          <a:xfrm>
            <a:off x="707708" y="4505980"/>
            <a:ext cx="5661660" cy="3686711"/>
          </a:xfrm>
          <a:prstGeom prst="rect">
            <a:avLst/>
          </a:prstGeom>
        </p:spPr>
        <p:txBody>
          <a:bodyPr vert="horz" lIns="93936" tIns="46968" rIns="93936" bIns="46968"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93297"/>
            <a:ext cx="3066733" cy="469779"/>
          </a:xfrm>
          <a:prstGeom prst="rect">
            <a:avLst/>
          </a:prstGeom>
        </p:spPr>
        <p:txBody>
          <a:bodyPr vert="horz" lIns="93936" tIns="46968" rIns="93936" bIns="46968" rtlCol="0" anchor="b"/>
          <a:lstStyle>
            <a:lvl1pPr algn="l">
              <a:defRPr sz="1200"/>
            </a:lvl1pPr>
          </a:lstStyle>
          <a:p>
            <a:endParaRPr lang="en-US"/>
          </a:p>
        </p:txBody>
      </p:sp>
      <p:sp>
        <p:nvSpPr>
          <p:cNvPr id="7" name="Slide Number Placeholder 6"/>
          <p:cNvSpPr>
            <a:spLocks noGrp="1"/>
          </p:cNvSpPr>
          <p:nvPr>
            <p:ph type="sldNum" sz="quarter" idx="5"/>
          </p:nvPr>
        </p:nvSpPr>
        <p:spPr>
          <a:xfrm>
            <a:off x="4008705" y="8893297"/>
            <a:ext cx="3066733" cy="469779"/>
          </a:xfrm>
          <a:prstGeom prst="rect">
            <a:avLst/>
          </a:prstGeom>
        </p:spPr>
        <p:txBody>
          <a:bodyPr vert="horz" lIns="93936" tIns="46968" rIns="93936" bIns="46968" rtlCol="0" anchor="b"/>
          <a:lstStyle>
            <a:lvl1pPr algn="r">
              <a:defRPr sz="1200"/>
            </a:lvl1pPr>
          </a:lstStyle>
          <a:p>
            <a:fld id="{C4EA0CD4-C0C9-4A1D-8EB6-1A03A53FC790}" type="slidenum">
              <a:rPr lang="en-US" smtClean="0"/>
              <a:t>‹#›</a:t>
            </a:fld>
            <a:endParaRPr lang="en-US"/>
          </a:p>
        </p:txBody>
      </p:sp>
    </p:spTree>
    <p:extLst>
      <p:ext uri="{BB962C8B-B14F-4D97-AF65-F5344CB8AC3E}">
        <p14:creationId xmlns:p14="http://schemas.microsoft.com/office/powerpoint/2010/main" val="236327447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4EA0CD4-C0C9-4A1D-8EB6-1A03A53FC790}" type="slidenum">
              <a:rPr lang="en-US" smtClean="0"/>
              <a:t>1</a:t>
            </a:fld>
            <a:endParaRPr lang="en-US"/>
          </a:p>
        </p:txBody>
      </p:sp>
    </p:spTree>
    <p:extLst>
      <p:ext uri="{BB962C8B-B14F-4D97-AF65-F5344CB8AC3E}">
        <p14:creationId xmlns:p14="http://schemas.microsoft.com/office/powerpoint/2010/main" val="2453577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p:spPr>
      </p:sp>
      <p:sp>
        <p:nvSpPr>
          <p:cNvPr id="2765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ea typeface="MS PGothic" pitchFamily="34" charset="-128"/>
            </a:endParaRPr>
          </a:p>
        </p:txBody>
      </p:sp>
      <p:sp>
        <p:nvSpPr>
          <p:cNvPr id="10244" name="Slide Number Placeholder 3"/>
          <p:cNvSpPr>
            <a:spLocks noGrp="1"/>
          </p:cNvSpPr>
          <p:nvPr>
            <p:ph type="sldNum" sz="quarter" idx="5"/>
          </p:nvPr>
        </p:nvSpPr>
        <p:spPr bwMode="auto">
          <a:ln>
            <a:miter lim="800000"/>
            <a:headEnd/>
            <a:tailEnd/>
          </a:ln>
        </p:spPr>
        <p:txBody>
          <a:bodyPr/>
          <a:lstStyle/>
          <a:p>
            <a:pPr>
              <a:defRPr/>
            </a:pPr>
            <a:fld id="{230D52CE-CA9B-498D-A807-E7783E714B5C}" type="slidenum">
              <a:rPr lang="en-US" smtClean="0">
                <a:ea typeface="ＭＳ Ｐゴシック" pitchFamily="34" charset="-128"/>
              </a:rPr>
              <a:pPr>
                <a:defRPr/>
              </a:pPr>
              <a:t>7</a:t>
            </a:fld>
            <a:endParaRPr lang="en-US" smtClean="0">
              <a:ea typeface="ＭＳ Ｐゴシック" pitchFamily="34" charset="-128"/>
            </a:endParaRPr>
          </a:p>
        </p:txBody>
      </p:sp>
    </p:spTree>
    <p:extLst>
      <p:ext uri="{BB962C8B-B14F-4D97-AF65-F5344CB8AC3E}">
        <p14:creationId xmlns:p14="http://schemas.microsoft.com/office/powerpoint/2010/main" val="37630857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6388"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63233" indent="-293551" eaLnBrk="0" hangingPunct="0">
              <a:defRPr>
                <a:solidFill>
                  <a:schemeClr val="tx1"/>
                </a:solidFill>
                <a:latin typeface="Arial" panose="020B0604020202020204" pitchFamily="34" charset="0"/>
                <a:cs typeface="Arial" panose="020B0604020202020204" pitchFamily="34" charset="0"/>
              </a:defRPr>
            </a:lvl2pPr>
            <a:lvl3pPr marL="1174204" indent="-234841" eaLnBrk="0" hangingPunct="0">
              <a:defRPr>
                <a:solidFill>
                  <a:schemeClr val="tx1"/>
                </a:solidFill>
                <a:latin typeface="Arial" panose="020B0604020202020204" pitchFamily="34" charset="0"/>
                <a:cs typeface="Arial" panose="020B0604020202020204" pitchFamily="34" charset="0"/>
              </a:defRPr>
            </a:lvl3pPr>
            <a:lvl4pPr marL="1643885" indent="-234841" eaLnBrk="0" hangingPunct="0">
              <a:defRPr>
                <a:solidFill>
                  <a:schemeClr val="tx1"/>
                </a:solidFill>
                <a:latin typeface="Arial" panose="020B0604020202020204" pitchFamily="34" charset="0"/>
                <a:cs typeface="Arial" panose="020B0604020202020204" pitchFamily="34" charset="0"/>
              </a:defRPr>
            </a:lvl4pPr>
            <a:lvl5pPr marL="2113567" indent="-234841" eaLnBrk="0" hangingPunct="0">
              <a:defRPr>
                <a:solidFill>
                  <a:schemeClr val="tx1"/>
                </a:solidFill>
                <a:latin typeface="Arial" panose="020B0604020202020204" pitchFamily="34" charset="0"/>
                <a:cs typeface="Arial" panose="020B0604020202020204" pitchFamily="34" charset="0"/>
              </a:defRPr>
            </a:lvl5pPr>
            <a:lvl6pPr marL="2583249" indent="-23484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3052930" indent="-23484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522612" indent="-23484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992293" indent="-234841"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1E48BF3B-F5AF-4AC8-AEFC-526B1B232688}" type="slidenum">
              <a:rPr lang="en-US">
                <a:latin typeface="Calibri" panose="020F0502020204030204" pitchFamily="34" charset="0"/>
              </a:rPr>
              <a:pPr eaLnBrk="1" hangingPunct="1"/>
              <a:t>8</a:t>
            </a:fld>
            <a:endParaRPr lang="en-US">
              <a:latin typeface="Calibri" panose="020F0502020204030204" pitchFamily="34" charset="0"/>
            </a:endParaRPr>
          </a:p>
        </p:txBody>
      </p:sp>
    </p:spTree>
    <p:extLst>
      <p:ext uri="{BB962C8B-B14F-4D97-AF65-F5344CB8AC3E}">
        <p14:creationId xmlns:p14="http://schemas.microsoft.com/office/powerpoint/2010/main" val="30051860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5D53836-EACB-4696-AB2F-82927B6686C7}" type="datetime1">
              <a:rPr lang="en-US" smtClean="0"/>
              <a:t>12/21/2016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r>
              <a:rPr lang="en-US" dirty="0" smtClean="0"/>
              <a:t>1</a:t>
            </a:r>
            <a:endParaRPr lang="en-US" dirty="0"/>
          </a:p>
        </p:txBody>
      </p:sp>
    </p:spTree>
    <p:extLst>
      <p:ext uri="{BB962C8B-B14F-4D97-AF65-F5344CB8AC3E}">
        <p14:creationId xmlns:p14="http://schemas.microsoft.com/office/powerpoint/2010/main" val="1279508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4D8633A-F3BF-4232-83A7-DE6FCA504D98}" type="datetime1">
              <a:rPr lang="en-US" smtClean="0"/>
              <a:t>12/21/2016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71448B-BCFF-44E5-886D-56AEBA518A61}" type="slidenum">
              <a:rPr lang="en-US" smtClean="0"/>
              <a:t>‹#›</a:t>
            </a:fld>
            <a:endParaRPr lang="en-US"/>
          </a:p>
        </p:txBody>
      </p:sp>
    </p:spTree>
    <p:extLst>
      <p:ext uri="{BB962C8B-B14F-4D97-AF65-F5344CB8AC3E}">
        <p14:creationId xmlns:p14="http://schemas.microsoft.com/office/powerpoint/2010/main" val="3556535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8CA2C42-0C33-434B-A3A9-FDA94069B397}" type="datetime1">
              <a:rPr lang="en-US" smtClean="0"/>
              <a:t>12/21/2016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71448B-BCFF-44E5-886D-56AEBA518A61}" type="slidenum">
              <a:rPr lang="en-US" smtClean="0"/>
              <a:t>‹#›</a:t>
            </a:fld>
            <a:endParaRPr lang="en-US"/>
          </a:p>
        </p:txBody>
      </p:sp>
    </p:spTree>
    <p:extLst>
      <p:ext uri="{BB962C8B-B14F-4D97-AF65-F5344CB8AC3E}">
        <p14:creationId xmlns:p14="http://schemas.microsoft.com/office/powerpoint/2010/main" val="4167765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93700E5-D8E0-43C6-B1A0-568105710C87}" type="datetime1">
              <a:rPr lang="en-US" smtClean="0"/>
              <a:t>12/21/2016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lvl1pPr>
          </a:lstStyle>
          <a:p>
            <a:r>
              <a:rPr lang="en-US" dirty="0" smtClean="0"/>
              <a:t>2</a:t>
            </a:r>
            <a:endParaRPr lang="en-US" dirty="0"/>
          </a:p>
        </p:txBody>
      </p:sp>
    </p:spTree>
    <p:extLst>
      <p:ext uri="{BB962C8B-B14F-4D97-AF65-F5344CB8AC3E}">
        <p14:creationId xmlns:p14="http://schemas.microsoft.com/office/powerpoint/2010/main" val="41330832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32AEC0F-B646-494F-8F33-968403019A06}" type="datetime1">
              <a:rPr lang="en-US" smtClean="0"/>
              <a:t>12/21/2016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71448B-BCFF-44E5-886D-56AEBA518A61}" type="slidenum">
              <a:rPr lang="en-US" smtClean="0"/>
              <a:t>‹#›</a:t>
            </a:fld>
            <a:endParaRPr lang="en-US"/>
          </a:p>
        </p:txBody>
      </p:sp>
    </p:spTree>
    <p:extLst>
      <p:ext uri="{BB962C8B-B14F-4D97-AF65-F5344CB8AC3E}">
        <p14:creationId xmlns:p14="http://schemas.microsoft.com/office/powerpoint/2010/main" val="849455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F50088A-3D66-4EAF-9CAA-5CACDF15F540}" type="datetime1">
              <a:rPr lang="en-US" smtClean="0"/>
              <a:t>12/21/2016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71448B-BCFF-44E5-886D-56AEBA518A61}" type="slidenum">
              <a:rPr lang="en-US" smtClean="0"/>
              <a:t>‹#›</a:t>
            </a:fld>
            <a:endParaRPr lang="en-US"/>
          </a:p>
        </p:txBody>
      </p:sp>
    </p:spTree>
    <p:extLst>
      <p:ext uri="{BB962C8B-B14F-4D97-AF65-F5344CB8AC3E}">
        <p14:creationId xmlns:p14="http://schemas.microsoft.com/office/powerpoint/2010/main" val="24301262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FF95CB4-3AA2-4AE6-A015-0FC389FD21B8}" type="datetime1">
              <a:rPr lang="en-US" smtClean="0"/>
              <a:t>12/21/2016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71448B-BCFF-44E5-886D-56AEBA518A61}" type="slidenum">
              <a:rPr lang="en-US" smtClean="0"/>
              <a:t>‹#›</a:t>
            </a:fld>
            <a:endParaRPr lang="en-US"/>
          </a:p>
        </p:txBody>
      </p:sp>
    </p:spTree>
    <p:extLst>
      <p:ext uri="{BB962C8B-B14F-4D97-AF65-F5344CB8AC3E}">
        <p14:creationId xmlns:p14="http://schemas.microsoft.com/office/powerpoint/2010/main" val="2749061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E3D52EA-9B8A-490F-9ADD-40D0E1C0F2F6}" type="datetime1">
              <a:rPr lang="en-US" smtClean="0"/>
              <a:t>12/21/2016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71448B-BCFF-44E5-886D-56AEBA518A61}" type="slidenum">
              <a:rPr lang="en-US" smtClean="0"/>
              <a:t>‹#›</a:t>
            </a:fld>
            <a:endParaRPr lang="en-US"/>
          </a:p>
        </p:txBody>
      </p:sp>
    </p:spTree>
    <p:extLst>
      <p:ext uri="{BB962C8B-B14F-4D97-AF65-F5344CB8AC3E}">
        <p14:creationId xmlns:p14="http://schemas.microsoft.com/office/powerpoint/2010/main" val="176471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F707E-598E-48ED-B42B-D1336A5A70E1}" type="datetime1">
              <a:rPr lang="en-US" smtClean="0"/>
              <a:t>12/21/2016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71448B-BCFF-44E5-886D-56AEBA518A61}" type="slidenum">
              <a:rPr lang="en-US" smtClean="0"/>
              <a:t>‹#›</a:t>
            </a:fld>
            <a:endParaRPr lang="en-US"/>
          </a:p>
        </p:txBody>
      </p:sp>
    </p:spTree>
    <p:extLst>
      <p:ext uri="{BB962C8B-B14F-4D97-AF65-F5344CB8AC3E}">
        <p14:creationId xmlns:p14="http://schemas.microsoft.com/office/powerpoint/2010/main" val="3137717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BEB17D6-9E36-43D8-90A8-A2B965CA3C56}" type="datetime1">
              <a:rPr lang="en-US" smtClean="0"/>
              <a:t>12/21/2016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71448B-BCFF-44E5-886D-56AEBA518A61}" type="slidenum">
              <a:rPr lang="en-US" smtClean="0"/>
              <a:t>‹#›</a:t>
            </a:fld>
            <a:endParaRPr lang="en-US"/>
          </a:p>
        </p:txBody>
      </p:sp>
    </p:spTree>
    <p:extLst>
      <p:ext uri="{BB962C8B-B14F-4D97-AF65-F5344CB8AC3E}">
        <p14:creationId xmlns:p14="http://schemas.microsoft.com/office/powerpoint/2010/main" val="8788573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A0E0AD5-32CB-4E45-BA15-C51FCB6E7856}" type="datetime1">
              <a:rPr lang="en-US" smtClean="0"/>
              <a:t>12/21/2016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71448B-BCFF-44E5-886D-56AEBA518A61}" type="slidenum">
              <a:rPr lang="en-US" smtClean="0"/>
              <a:t>‹#›</a:t>
            </a:fld>
            <a:endParaRPr lang="en-US"/>
          </a:p>
        </p:txBody>
      </p:sp>
    </p:spTree>
    <p:extLst>
      <p:ext uri="{BB962C8B-B14F-4D97-AF65-F5344CB8AC3E}">
        <p14:creationId xmlns:p14="http://schemas.microsoft.com/office/powerpoint/2010/main" val="1358894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8000"/>
            <a:lum/>
          </a:blip>
          <a:srcRect/>
          <a:stretch>
            <a:fillRect t="-39000" b="-39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71D7ED-ACE1-4851-A86F-6BBB2427C0C6}" type="datetime1">
              <a:rPr lang="en-US" smtClean="0"/>
              <a:t>12/21/2016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smtClean="0"/>
              <a:t>1</a:t>
            </a:r>
            <a:endParaRPr lang="en-US" dirty="0"/>
          </a:p>
        </p:txBody>
      </p:sp>
    </p:spTree>
    <p:extLst>
      <p:ext uri="{BB962C8B-B14F-4D97-AF65-F5344CB8AC3E}">
        <p14:creationId xmlns:p14="http://schemas.microsoft.com/office/powerpoint/2010/main" val="21552478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1933368" y="5263039"/>
            <a:ext cx="9188788" cy="1326524"/>
          </a:xfrm>
          <a:prstGeom prst="roundRect">
            <a:avLst/>
          </a:prstGeom>
          <a:noFill/>
          <a:ln>
            <a:noFill/>
          </a:ln>
        </p:spPr>
        <p:style>
          <a:lnRef idx="3">
            <a:schemeClr val="lt1"/>
          </a:lnRef>
          <a:fillRef idx="1">
            <a:schemeClr val="accent4"/>
          </a:fillRef>
          <a:effectRef idx="1">
            <a:schemeClr val="accent4"/>
          </a:effectRef>
          <a:fontRef idx="minor">
            <a:schemeClr val="lt1"/>
          </a:fontRef>
        </p:style>
        <p:txBody>
          <a:bodyPr rtlCol="0" anchor="ctr"/>
          <a:lstStyle/>
          <a:p>
            <a:pPr algn="ctr"/>
            <a:r>
              <a:rPr lang="en-GB" sz="2800" b="1" dirty="0" smtClean="0">
                <a:solidFill>
                  <a:schemeClr val="accent5"/>
                </a:solidFill>
              </a:rPr>
              <a:t>Make impactful presentations, influence strategically, create your own brand and learn to deal with leadership </a:t>
            </a:r>
            <a:endParaRPr lang="en-GB" sz="2800" b="1" dirty="0">
              <a:solidFill>
                <a:schemeClr val="accent5"/>
              </a:solidFill>
            </a:endParaRPr>
          </a:p>
          <a:p>
            <a:pPr algn="ctr"/>
            <a:r>
              <a:rPr lang="en-US" sz="2800" b="1" dirty="0" smtClean="0">
                <a:solidFill>
                  <a:schemeClr val="accent5"/>
                </a:solidFill>
              </a:rPr>
              <a:t>Final Commercials-December’16</a:t>
            </a:r>
            <a:r>
              <a:rPr lang="en-US" sz="2800" b="1" dirty="0">
                <a:solidFill>
                  <a:schemeClr val="accent5"/>
                </a:solidFill>
              </a:rPr>
              <a:t>/ </a:t>
            </a:r>
            <a:r>
              <a:rPr lang="en-US" sz="2800" b="1" dirty="0" err="1">
                <a:solidFill>
                  <a:schemeClr val="accent5"/>
                </a:solidFill>
              </a:rPr>
              <a:t>Ver</a:t>
            </a:r>
            <a:r>
              <a:rPr lang="en-US" sz="2800" b="1">
                <a:solidFill>
                  <a:schemeClr val="accent5"/>
                </a:solidFill>
              </a:rPr>
              <a:t> </a:t>
            </a:r>
            <a:r>
              <a:rPr lang="en-US" sz="2800" b="1" smtClean="0">
                <a:solidFill>
                  <a:schemeClr val="accent5"/>
                </a:solidFill>
              </a:rPr>
              <a:t>3.0</a:t>
            </a:r>
            <a:endParaRPr lang="en-US" sz="2800" b="1" dirty="0">
              <a:solidFill>
                <a:schemeClr val="accent5"/>
              </a:solidFill>
            </a:endParaRPr>
          </a:p>
        </p:txBody>
      </p:sp>
      <p:pic>
        <p:nvPicPr>
          <p:cNvPr id="11" name="Picture 3" descr="C:\Users\Varun\Dropbox\Artwork For MLA India - Branding 2016\Swirl_Logos\Yellow_Mayleigh_HighRes_FINALMASTER.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49179" y="-606223"/>
            <a:ext cx="3207755" cy="3207755"/>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p:cNvSpPr/>
          <p:nvPr/>
        </p:nvSpPr>
        <p:spPr>
          <a:xfrm>
            <a:off x="3037876" y="973990"/>
            <a:ext cx="6581104" cy="824247"/>
          </a:xfrm>
          <a:prstGeom prst="roundRect">
            <a:avLst/>
          </a:prstGeom>
          <a:noFill/>
          <a:ln>
            <a:noFill/>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4400" b="1" dirty="0">
                <a:solidFill>
                  <a:schemeClr val="accent1"/>
                </a:solidFill>
              </a:rPr>
              <a:t>Impact and Influence Journey</a:t>
            </a:r>
          </a:p>
        </p:txBody>
      </p:sp>
      <p:sp>
        <p:nvSpPr>
          <p:cNvPr id="9" name="Rounded Rectangle 8"/>
          <p:cNvSpPr/>
          <p:nvPr/>
        </p:nvSpPr>
        <p:spPr>
          <a:xfrm>
            <a:off x="222562" y="6177983"/>
            <a:ext cx="605307" cy="4572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38645" y="2184710"/>
            <a:ext cx="6625980" cy="2687540"/>
          </a:xfrm>
          <a:prstGeom prst="rect">
            <a:avLst/>
          </a:prstGeom>
          <a:ln>
            <a:noFill/>
          </a:ln>
          <a:effectLst>
            <a:outerShdw blurRad="292100" dist="139700" dir="2700000" algn="tl" rotWithShape="0">
              <a:srgbClr val="333333">
                <a:alpha val="65000"/>
              </a:srgbClr>
            </a:outerShdw>
          </a:effectLst>
        </p:spPr>
      </p:pic>
      <p:pic>
        <p:nvPicPr>
          <p:cNvPr id="12" name="Picture 2" descr="http://www.genpact.com/images/default-source/brandlogo/genpact-master-blue-big"/>
          <p:cNvPicPr>
            <a:picLocks noChangeAspect="1" noChangeArrowheads="1"/>
          </p:cNvPicPr>
          <p:nvPr/>
        </p:nvPicPr>
        <p:blipFill>
          <a:blip r:embed="rId5" cstate="print"/>
          <a:srcRect/>
          <a:stretch>
            <a:fillRect/>
          </a:stretch>
        </p:blipFill>
        <p:spPr bwMode="auto">
          <a:xfrm>
            <a:off x="186627" y="570716"/>
            <a:ext cx="3276600" cy="500128"/>
          </a:xfrm>
          <a:prstGeom prst="rect">
            <a:avLst/>
          </a:prstGeom>
          <a:noFill/>
        </p:spPr>
      </p:pic>
    </p:spTree>
    <p:extLst>
      <p:ext uri="{BB962C8B-B14F-4D97-AF65-F5344CB8AC3E}">
        <p14:creationId xmlns:p14="http://schemas.microsoft.com/office/powerpoint/2010/main" val="29978527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r>
              <a:rPr lang="en-US" dirty="0" smtClean="0"/>
              <a:t>2</a:t>
            </a:r>
            <a:endParaRPr lang="en-US" dirty="0"/>
          </a:p>
        </p:txBody>
      </p:sp>
      <p:sp>
        <p:nvSpPr>
          <p:cNvPr id="5" name="TextBox 4"/>
          <p:cNvSpPr txBox="1"/>
          <p:nvPr/>
        </p:nvSpPr>
        <p:spPr>
          <a:xfrm>
            <a:off x="177604" y="161467"/>
            <a:ext cx="5361805" cy="653796"/>
          </a:xfrm>
          <a:prstGeom prst="roundRect">
            <a:avLst/>
          </a:prstGeom>
        </p:spPr>
        <p:txBody>
          <a:bodyPr vert="horz" lIns="91440" tIns="45720" rIns="91440" bIns="45720" rtlCol="0" anchor="ctr">
            <a:normAutofit/>
          </a:bodyPr>
          <a:lstStyle>
            <a:defPPr>
              <a:defRPr lang="en-US"/>
            </a:defPPr>
            <a:lvl1pPr>
              <a:lnSpc>
                <a:spcPct val="90000"/>
              </a:lnSpc>
              <a:spcBef>
                <a:spcPct val="0"/>
              </a:spcBef>
              <a:defRPr sz="3000" b="1">
                <a:solidFill>
                  <a:schemeClr val="tx2"/>
                </a:solidFill>
                <a:ea typeface="+mj-ea"/>
                <a:cs typeface="+mj-cs"/>
              </a:defRPr>
            </a:lvl1pPr>
          </a:lstStyle>
          <a:p>
            <a:r>
              <a:rPr lang="en-IN" dirty="0" smtClean="0"/>
              <a:t>Why </a:t>
            </a:r>
            <a:r>
              <a:rPr lang="en-IN" dirty="0" err="1" smtClean="0"/>
              <a:t>Maynardleigh</a:t>
            </a:r>
            <a:r>
              <a:rPr lang="en-IN" dirty="0" smtClean="0"/>
              <a:t>?</a:t>
            </a:r>
            <a:endParaRPr lang="en-IN" dirty="0"/>
          </a:p>
        </p:txBody>
      </p:sp>
      <p:sp>
        <p:nvSpPr>
          <p:cNvPr id="6" name="Rectangle 5"/>
          <p:cNvSpPr/>
          <p:nvPr/>
        </p:nvSpPr>
        <p:spPr>
          <a:xfrm>
            <a:off x="781878" y="1828798"/>
            <a:ext cx="2557669" cy="1895061"/>
          </a:xfrm>
          <a:prstGeom prst="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smtClean="0"/>
              <a:t>Maynardleigh</a:t>
            </a:r>
            <a:r>
              <a:rPr lang="en-US" b="1" dirty="0" smtClean="0"/>
              <a:t> uses Theatre, Psychology theories &amp; philosophies </a:t>
            </a:r>
            <a:r>
              <a:rPr lang="en-US" b="1" dirty="0"/>
              <a:t>applying </a:t>
            </a:r>
            <a:r>
              <a:rPr lang="en-US" b="1" dirty="0" smtClean="0"/>
              <a:t>it back </a:t>
            </a:r>
            <a:r>
              <a:rPr lang="en-US" b="1" dirty="0"/>
              <a:t>to the business world</a:t>
            </a:r>
          </a:p>
        </p:txBody>
      </p:sp>
      <p:sp>
        <p:nvSpPr>
          <p:cNvPr id="7" name="Rectangle 6"/>
          <p:cNvSpPr/>
          <p:nvPr/>
        </p:nvSpPr>
        <p:spPr>
          <a:xfrm>
            <a:off x="4432852" y="231912"/>
            <a:ext cx="2557669" cy="1895061"/>
          </a:xfrm>
          <a:prstGeom prst="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smtClean="0"/>
              <a:t>Maynardleigh</a:t>
            </a:r>
            <a:r>
              <a:rPr lang="en-US" b="1" dirty="0" smtClean="0"/>
              <a:t> has a legacy </a:t>
            </a:r>
            <a:r>
              <a:rPr lang="en-US" b="1" dirty="0"/>
              <a:t>for over 27 </a:t>
            </a:r>
            <a:r>
              <a:rPr lang="en-US" b="1" dirty="0" smtClean="0"/>
              <a:t>years of working in UK, India and US. </a:t>
            </a:r>
            <a:endParaRPr lang="en-US" b="1" dirty="0"/>
          </a:p>
        </p:txBody>
      </p:sp>
      <p:sp>
        <p:nvSpPr>
          <p:cNvPr id="8" name="Rectangle 7"/>
          <p:cNvSpPr/>
          <p:nvPr/>
        </p:nvSpPr>
        <p:spPr>
          <a:xfrm>
            <a:off x="8309111" y="1934818"/>
            <a:ext cx="2557669" cy="1895061"/>
          </a:xfrm>
          <a:prstGeom prst="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Their methodology- </a:t>
            </a:r>
            <a:r>
              <a:rPr lang="en-US" b="1" dirty="0"/>
              <a:t>4D. </a:t>
            </a:r>
          </a:p>
          <a:p>
            <a:pPr algn="ctr"/>
            <a:r>
              <a:rPr lang="en-US" b="1" dirty="0"/>
              <a:t>Diagnosis, Design, Delivery and discovery</a:t>
            </a:r>
          </a:p>
        </p:txBody>
      </p:sp>
      <p:sp>
        <p:nvSpPr>
          <p:cNvPr id="9" name="Rectangle 8"/>
          <p:cNvSpPr/>
          <p:nvPr/>
        </p:nvSpPr>
        <p:spPr>
          <a:xfrm>
            <a:off x="6672468" y="4220815"/>
            <a:ext cx="3028122" cy="2524541"/>
          </a:xfrm>
          <a:prstGeom prst="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smtClean="0"/>
              <a:t>Maynardleigh</a:t>
            </a:r>
            <a:r>
              <a:rPr lang="en-US" b="1" dirty="0" smtClean="0"/>
              <a:t> has rich experience of working in BFS sector working with technology and financial teams at </a:t>
            </a:r>
            <a:r>
              <a:rPr lang="en-US" b="1" dirty="0"/>
              <a:t>American express, RBS, Wells Fargo, </a:t>
            </a:r>
            <a:r>
              <a:rPr lang="en-US" b="1" dirty="0" err="1"/>
              <a:t>Maxlife</a:t>
            </a:r>
            <a:r>
              <a:rPr lang="en-US" b="1" dirty="0"/>
              <a:t>, Macquarie, </a:t>
            </a:r>
            <a:r>
              <a:rPr lang="en-US" b="1" dirty="0" smtClean="0"/>
              <a:t>Fidelity, Cognizant, </a:t>
            </a:r>
            <a:r>
              <a:rPr lang="en-US" b="1" dirty="0" err="1" smtClean="0"/>
              <a:t>Mckinsey</a:t>
            </a:r>
            <a:r>
              <a:rPr lang="en-US" b="1" dirty="0" smtClean="0"/>
              <a:t> and Company, EY</a:t>
            </a:r>
            <a:endParaRPr lang="en-US" b="1" dirty="0"/>
          </a:p>
        </p:txBody>
      </p:sp>
      <p:sp>
        <p:nvSpPr>
          <p:cNvPr id="11" name="Rectangle 10"/>
          <p:cNvSpPr/>
          <p:nvPr/>
        </p:nvSpPr>
        <p:spPr>
          <a:xfrm>
            <a:off x="2484782" y="4326834"/>
            <a:ext cx="2710070" cy="2186610"/>
          </a:xfrm>
          <a:prstGeom prst="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smtClean="0"/>
              <a:t>Maynardleigh</a:t>
            </a:r>
            <a:r>
              <a:rPr lang="en-US" b="1" dirty="0" smtClean="0"/>
              <a:t> is well published and all their philosophies are well researched be it with financial times or Pearson publication</a:t>
            </a:r>
            <a:endParaRPr lang="en-US" b="1" dirty="0"/>
          </a:p>
        </p:txBody>
      </p:sp>
    </p:spTree>
    <p:extLst>
      <p:ext uri="{BB962C8B-B14F-4D97-AF65-F5344CB8AC3E}">
        <p14:creationId xmlns:p14="http://schemas.microsoft.com/office/powerpoint/2010/main" val="26006646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ine 2"/>
          <p:cNvSpPr>
            <a:spLocks noChangeShapeType="1"/>
          </p:cNvSpPr>
          <p:nvPr/>
        </p:nvSpPr>
        <p:spPr bwMode="auto">
          <a:xfrm>
            <a:off x="2040835" y="755374"/>
            <a:ext cx="5399" cy="591031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alibri" panose="020F0502020204030204" pitchFamily="34" charset="0"/>
            </a:endParaRPr>
          </a:p>
        </p:txBody>
      </p:sp>
      <p:sp>
        <p:nvSpPr>
          <p:cNvPr id="6" name="Line 3"/>
          <p:cNvSpPr>
            <a:spLocks noChangeShapeType="1"/>
          </p:cNvSpPr>
          <p:nvPr/>
        </p:nvSpPr>
        <p:spPr bwMode="auto">
          <a:xfrm>
            <a:off x="2025596" y="6665685"/>
            <a:ext cx="771525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alibri" panose="020F0502020204030204" pitchFamily="34" charset="0"/>
            </a:endParaRPr>
          </a:p>
        </p:txBody>
      </p:sp>
      <p:sp>
        <p:nvSpPr>
          <p:cNvPr id="7" name="Line 4"/>
          <p:cNvSpPr>
            <a:spLocks noChangeShapeType="1"/>
          </p:cNvSpPr>
          <p:nvPr/>
        </p:nvSpPr>
        <p:spPr bwMode="auto">
          <a:xfrm rot="21167901" flipV="1">
            <a:off x="1671606" y="921380"/>
            <a:ext cx="8060442" cy="5274239"/>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alibri" panose="020F0502020204030204" pitchFamily="34" charset="0"/>
            </a:endParaRPr>
          </a:p>
        </p:txBody>
      </p:sp>
      <p:sp>
        <p:nvSpPr>
          <p:cNvPr id="9" name="Rounded Rectangle 8"/>
          <p:cNvSpPr/>
          <p:nvPr/>
        </p:nvSpPr>
        <p:spPr>
          <a:xfrm>
            <a:off x="3240063" y="4623329"/>
            <a:ext cx="1908312" cy="569844"/>
          </a:xfrm>
          <a:prstGeom prst="round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smtClean="0"/>
              <a:t>Coaching Intervention</a:t>
            </a:r>
            <a:endParaRPr lang="en-US" sz="1500" b="1" dirty="0"/>
          </a:p>
        </p:txBody>
      </p:sp>
      <p:sp>
        <p:nvSpPr>
          <p:cNvPr id="10" name="Rounded Rectangle 9"/>
          <p:cNvSpPr/>
          <p:nvPr/>
        </p:nvSpPr>
        <p:spPr>
          <a:xfrm>
            <a:off x="2556644" y="5405676"/>
            <a:ext cx="1868556" cy="622852"/>
          </a:xfrm>
          <a:prstGeom prst="round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err="1"/>
              <a:t>Maynardleigh</a:t>
            </a:r>
            <a:r>
              <a:rPr lang="en-US" sz="1500" b="1" dirty="0"/>
              <a:t> workshops</a:t>
            </a:r>
          </a:p>
        </p:txBody>
      </p:sp>
      <p:sp>
        <p:nvSpPr>
          <p:cNvPr id="11" name="Rounded Rectangle 10"/>
          <p:cNvSpPr/>
          <p:nvPr/>
        </p:nvSpPr>
        <p:spPr>
          <a:xfrm>
            <a:off x="5155198" y="3093821"/>
            <a:ext cx="1583634" cy="510209"/>
          </a:xfrm>
          <a:prstGeom prst="round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a:t>Goal tracking</a:t>
            </a:r>
          </a:p>
        </p:txBody>
      </p:sp>
      <p:sp>
        <p:nvSpPr>
          <p:cNvPr id="12" name="Rounded Rectangle 11"/>
          <p:cNvSpPr/>
          <p:nvPr/>
        </p:nvSpPr>
        <p:spPr>
          <a:xfrm>
            <a:off x="4222786" y="3791429"/>
            <a:ext cx="1908313" cy="583095"/>
          </a:xfrm>
          <a:prstGeom prst="round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smtClean="0"/>
              <a:t>Line Manager Engagement</a:t>
            </a:r>
            <a:endParaRPr lang="en-US" sz="1500" b="1" dirty="0"/>
          </a:p>
        </p:txBody>
      </p:sp>
      <p:sp>
        <p:nvSpPr>
          <p:cNvPr id="13" name="Rounded Rectangle 12"/>
          <p:cNvSpPr/>
          <p:nvPr/>
        </p:nvSpPr>
        <p:spPr>
          <a:xfrm>
            <a:off x="7447634" y="676421"/>
            <a:ext cx="1702905" cy="549965"/>
          </a:xfrm>
          <a:prstGeom prst="round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smtClean="0"/>
              <a:t>Group </a:t>
            </a:r>
            <a:r>
              <a:rPr lang="en-US" sz="1500" b="1" dirty="0"/>
              <a:t>Coaching Sessions</a:t>
            </a:r>
          </a:p>
        </p:txBody>
      </p:sp>
      <p:sp>
        <p:nvSpPr>
          <p:cNvPr id="15" name="Rounded Rectangle 14"/>
          <p:cNvSpPr/>
          <p:nvPr/>
        </p:nvSpPr>
        <p:spPr>
          <a:xfrm>
            <a:off x="6513449" y="1358537"/>
            <a:ext cx="1935099" cy="702084"/>
          </a:xfrm>
          <a:prstGeom prst="round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smtClean="0"/>
              <a:t>Session with an industrial leader ( Optional)</a:t>
            </a:r>
            <a:endParaRPr lang="en-US" sz="1500" b="1" dirty="0"/>
          </a:p>
        </p:txBody>
      </p:sp>
      <p:sp>
        <p:nvSpPr>
          <p:cNvPr id="17" name="TextBox 16"/>
          <p:cNvSpPr txBox="1"/>
          <p:nvPr/>
        </p:nvSpPr>
        <p:spPr>
          <a:xfrm>
            <a:off x="177604" y="161467"/>
            <a:ext cx="5361805" cy="653796"/>
          </a:xfrm>
          <a:prstGeom prst="roundRect">
            <a:avLst/>
          </a:prstGeom>
        </p:spPr>
        <p:txBody>
          <a:bodyPr vert="horz" lIns="91440" tIns="45720" rIns="91440" bIns="45720" rtlCol="0" anchor="ctr">
            <a:normAutofit/>
          </a:bodyPr>
          <a:lstStyle>
            <a:defPPr>
              <a:defRPr lang="en-US"/>
            </a:defPPr>
            <a:lvl1pPr>
              <a:lnSpc>
                <a:spcPct val="90000"/>
              </a:lnSpc>
              <a:spcBef>
                <a:spcPct val="0"/>
              </a:spcBef>
              <a:defRPr sz="3000" b="1">
                <a:solidFill>
                  <a:schemeClr val="tx2"/>
                </a:solidFill>
                <a:ea typeface="+mj-ea"/>
                <a:cs typeface="+mj-cs"/>
              </a:defRPr>
            </a:lvl1pPr>
          </a:lstStyle>
          <a:p>
            <a:r>
              <a:rPr lang="en-IN" dirty="0" smtClean="0"/>
              <a:t>Journey Overview</a:t>
            </a:r>
            <a:endParaRPr lang="en-IN" dirty="0"/>
          </a:p>
        </p:txBody>
      </p:sp>
      <p:sp>
        <p:nvSpPr>
          <p:cNvPr id="18" name="Text Box 14"/>
          <p:cNvSpPr txBox="1">
            <a:spLocks noChangeArrowheads="1"/>
          </p:cNvSpPr>
          <p:nvPr/>
        </p:nvSpPr>
        <p:spPr bwMode="auto">
          <a:xfrm>
            <a:off x="4584879" y="5456181"/>
            <a:ext cx="5280092" cy="8287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Eight day investment throughout the journey</a:t>
            </a:r>
          </a:p>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Using different tools and philosophies from theatre, psychology and business world</a:t>
            </a:r>
          </a:p>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4 workshops</a:t>
            </a:r>
            <a:endParaRPr lang="en-US" altLang="en-US" sz="1200" b="1" dirty="0">
              <a:solidFill>
                <a:srgbClr val="0000CC"/>
              </a:solidFill>
              <a:latin typeface="Calibri" panose="020F0502020204030204" pitchFamily="34" charset="0"/>
            </a:endParaRPr>
          </a:p>
        </p:txBody>
      </p:sp>
      <p:sp>
        <p:nvSpPr>
          <p:cNvPr id="19" name="Text Box 14"/>
          <p:cNvSpPr txBox="1">
            <a:spLocks noChangeArrowheads="1"/>
          </p:cNvSpPr>
          <p:nvPr/>
        </p:nvSpPr>
        <p:spPr bwMode="auto">
          <a:xfrm>
            <a:off x="6145842" y="3816924"/>
            <a:ext cx="551290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60 minute session</a:t>
            </a:r>
          </a:p>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Line manager, participant and executive coach discuss on the goals for the journey</a:t>
            </a:r>
          </a:p>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Line manager to be present on the webinar</a:t>
            </a:r>
            <a:endParaRPr lang="en-US" altLang="en-US" sz="1200" b="1" dirty="0">
              <a:solidFill>
                <a:srgbClr val="0000CC"/>
              </a:solidFill>
              <a:latin typeface="Calibri" panose="020F0502020204030204" pitchFamily="34" charset="0"/>
            </a:endParaRPr>
          </a:p>
        </p:txBody>
      </p:sp>
      <p:sp>
        <p:nvSpPr>
          <p:cNvPr id="20" name="Text Box 14"/>
          <p:cNvSpPr txBox="1">
            <a:spLocks noChangeArrowheads="1"/>
          </p:cNvSpPr>
          <p:nvPr/>
        </p:nvSpPr>
        <p:spPr bwMode="auto">
          <a:xfrm>
            <a:off x="7183712" y="3227576"/>
            <a:ext cx="435996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9 weeks goal tracking</a:t>
            </a:r>
            <a:r>
              <a:rPr lang="en-US" altLang="en-US" sz="1200" b="1" dirty="0">
                <a:solidFill>
                  <a:srgbClr val="0000CC"/>
                </a:solidFill>
                <a:latin typeface="Calibri" panose="020F0502020204030204" pitchFamily="34" charset="0"/>
              </a:rPr>
              <a:t> </a:t>
            </a:r>
            <a:r>
              <a:rPr lang="en-US" altLang="en-US" sz="1200" b="1" dirty="0" smtClean="0">
                <a:solidFill>
                  <a:srgbClr val="0000CC"/>
                </a:solidFill>
                <a:latin typeface="Calibri" panose="020F0502020204030204" pitchFamily="34" charset="0"/>
              </a:rPr>
              <a:t>system</a:t>
            </a:r>
          </a:p>
        </p:txBody>
      </p:sp>
      <p:sp>
        <p:nvSpPr>
          <p:cNvPr id="21" name="Text Box 14"/>
          <p:cNvSpPr txBox="1">
            <a:spLocks noChangeArrowheads="1"/>
          </p:cNvSpPr>
          <p:nvPr/>
        </p:nvSpPr>
        <p:spPr bwMode="auto">
          <a:xfrm>
            <a:off x="9155204" y="582163"/>
            <a:ext cx="232267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Participants with same needs come together and get coached by the executive coach</a:t>
            </a:r>
          </a:p>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1.5 hours</a:t>
            </a:r>
          </a:p>
        </p:txBody>
      </p:sp>
      <p:sp>
        <p:nvSpPr>
          <p:cNvPr id="23" name="Text Box 14"/>
          <p:cNvSpPr txBox="1">
            <a:spLocks noChangeArrowheads="1"/>
          </p:cNvSpPr>
          <p:nvPr/>
        </p:nvSpPr>
        <p:spPr bwMode="auto">
          <a:xfrm>
            <a:off x="8675700" y="1545947"/>
            <a:ext cx="279098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2 hour session</a:t>
            </a:r>
          </a:p>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Industrial leader to share best practices around change</a:t>
            </a:r>
          </a:p>
        </p:txBody>
      </p:sp>
      <p:sp>
        <p:nvSpPr>
          <p:cNvPr id="25" name="Text Box 14"/>
          <p:cNvSpPr txBox="1">
            <a:spLocks noChangeArrowheads="1"/>
          </p:cNvSpPr>
          <p:nvPr/>
        </p:nvSpPr>
        <p:spPr bwMode="auto">
          <a:xfrm>
            <a:off x="5229298" y="4651337"/>
            <a:ext cx="407485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60 minute session</a:t>
            </a:r>
          </a:p>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Participants get coached by MLA consultant- in person/ webinar</a:t>
            </a:r>
          </a:p>
        </p:txBody>
      </p:sp>
      <p:cxnSp>
        <p:nvCxnSpPr>
          <p:cNvPr id="26" name="Straight Connector 25"/>
          <p:cNvCxnSpPr/>
          <p:nvPr/>
        </p:nvCxnSpPr>
        <p:spPr>
          <a:xfrm flipV="1">
            <a:off x="4721107" y="5382062"/>
            <a:ext cx="5293063" cy="26224"/>
          </a:xfrm>
          <a:prstGeom prst="line">
            <a:avLst/>
          </a:prstGeom>
          <a:ln w="12700">
            <a:solidFill>
              <a:srgbClr val="002060"/>
            </a:solidFill>
            <a:prstDash val="solid"/>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5305790" y="4629300"/>
            <a:ext cx="5045097" cy="7281"/>
          </a:xfrm>
          <a:prstGeom prst="line">
            <a:avLst/>
          </a:prstGeom>
          <a:ln w="12700">
            <a:solidFill>
              <a:srgbClr val="002060"/>
            </a:solidFill>
            <a:prstDash val="soli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6919102" y="3598431"/>
            <a:ext cx="3861268" cy="1772"/>
          </a:xfrm>
          <a:prstGeom prst="line">
            <a:avLst/>
          </a:prstGeom>
          <a:ln w="12700">
            <a:solidFill>
              <a:srgbClr val="002060"/>
            </a:solidFill>
            <a:prstDash val="solid"/>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7140750" y="3163161"/>
            <a:ext cx="3034874" cy="16797"/>
          </a:xfrm>
          <a:prstGeom prst="line">
            <a:avLst/>
          </a:prstGeom>
          <a:ln w="12700">
            <a:solidFill>
              <a:srgbClr val="002060"/>
            </a:solidFill>
            <a:prstDash val="solid"/>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8628845" y="1417422"/>
            <a:ext cx="3429148" cy="37890"/>
          </a:xfrm>
          <a:prstGeom prst="line">
            <a:avLst/>
          </a:prstGeom>
          <a:ln w="12700">
            <a:solidFill>
              <a:srgbClr val="002060"/>
            </a:solidFill>
            <a:prstDash val="solid"/>
          </a:ln>
        </p:spPr>
        <p:style>
          <a:lnRef idx="1">
            <a:schemeClr val="accent1"/>
          </a:lnRef>
          <a:fillRef idx="0">
            <a:schemeClr val="accent1"/>
          </a:fillRef>
          <a:effectRef idx="0">
            <a:schemeClr val="accent1"/>
          </a:effectRef>
          <a:fontRef idx="minor">
            <a:schemeClr val="tx1"/>
          </a:fontRef>
        </p:style>
      </p:cxnSp>
      <p:sp>
        <p:nvSpPr>
          <p:cNvPr id="40" name="Text Box 14"/>
          <p:cNvSpPr txBox="1">
            <a:spLocks noChangeArrowheads="1"/>
          </p:cNvSpPr>
          <p:nvPr/>
        </p:nvSpPr>
        <p:spPr bwMode="auto">
          <a:xfrm>
            <a:off x="9817460" y="6057103"/>
            <a:ext cx="1897461"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Total Learning Hours- 52 </a:t>
            </a:r>
            <a:endParaRPr lang="en-US" altLang="en-US" sz="1200" b="1" dirty="0">
              <a:solidFill>
                <a:srgbClr val="0000CC"/>
              </a:solidFill>
              <a:latin typeface="Calibri" panose="020F0502020204030204" pitchFamily="34" charset="0"/>
            </a:endParaRPr>
          </a:p>
        </p:txBody>
      </p:sp>
      <p:sp>
        <p:nvSpPr>
          <p:cNvPr id="32" name="Rounded Rectangle 31"/>
          <p:cNvSpPr/>
          <p:nvPr/>
        </p:nvSpPr>
        <p:spPr>
          <a:xfrm>
            <a:off x="5826572" y="2315864"/>
            <a:ext cx="1908312" cy="569844"/>
          </a:xfrm>
          <a:prstGeom prst="roundRect">
            <a:avLst/>
          </a:prstGeom>
          <a:solidFill>
            <a:schemeClr val="accent5">
              <a:lumMod val="7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b="1" dirty="0" smtClean="0"/>
              <a:t>Action Learning Project</a:t>
            </a:r>
            <a:endParaRPr lang="en-US" sz="1500" b="1" dirty="0"/>
          </a:p>
        </p:txBody>
      </p:sp>
      <p:sp>
        <p:nvSpPr>
          <p:cNvPr id="36" name="Text Box 14"/>
          <p:cNvSpPr txBox="1">
            <a:spLocks noChangeArrowheads="1"/>
          </p:cNvSpPr>
          <p:nvPr/>
        </p:nvSpPr>
        <p:spPr bwMode="auto">
          <a:xfrm>
            <a:off x="7759153" y="2393806"/>
            <a:ext cx="279098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buClr>
                <a:srgbClr val="D43539"/>
              </a:buClr>
              <a:buSzPct val="95000"/>
              <a:buFont typeface="Wingdings 3" pitchFamily="18" charset="2"/>
              <a:buBlip>
                <a:blip r:embed="rId2"/>
              </a:buBlip>
            </a:pPr>
            <a:r>
              <a:rPr lang="en-US" altLang="en-US" sz="1200" b="1" dirty="0" smtClean="0">
                <a:solidFill>
                  <a:srgbClr val="0000CC"/>
                </a:solidFill>
                <a:latin typeface="Calibri" panose="020F0502020204030204" pitchFamily="34" charset="0"/>
              </a:rPr>
              <a:t>Participants create a project for themselves while creating a buy in with their line managers</a:t>
            </a:r>
          </a:p>
        </p:txBody>
      </p:sp>
      <p:cxnSp>
        <p:nvCxnSpPr>
          <p:cNvPr id="37" name="Straight Connector 36"/>
          <p:cNvCxnSpPr/>
          <p:nvPr/>
        </p:nvCxnSpPr>
        <p:spPr>
          <a:xfrm flipV="1">
            <a:off x="7905481" y="2239523"/>
            <a:ext cx="3429148" cy="37890"/>
          </a:xfrm>
          <a:prstGeom prst="line">
            <a:avLst/>
          </a:prstGeom>
          <a:ln w="12700">
            <a:solidFill>
              <a:srgbClr val="002060"/>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88259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166993" y="115910"/>
            <a:ext cx="3851216" cy="533400"/>
          </a:xfrm>
        </p:spPr>
        <p:txBody>
          <a:bodyPr vert="horz" wrap="square" lIns="91440" tIns="45720" rIns="91440" bIns="45720" rtlCol="0" anchor="ctr">
            <a:spAutoFit/>
          </a:bodyPr>
          <a:lstStyle/>
          <a:p>
            <a:r>
              <a:rPr lang="en-US" sz="3200" b="1" dirty="0">
                <a:solidFill>
                  <a:schemeClr val="tx2"/>
                </a:solidFill>
                <a:latin typeface="+mn-lt"/>
                <a:ea typeface="+mn-ea"/>
                <a:cs typeface="Arial" pitchFamily="34" charset="0"/>
              </a:rPr>
              <a:t>Journey Explained</a:t>
            </a:r>
          </a:p>
        </p:txBody>
      </p:sp>
      <p:sp>
        <p:nvSpPr>
          <p:cNvPr id="7" name="Oval 7"/>
          <p:cNvSpPr/>
          <p:nvPr/>
        </p:nvSpPr>
        <p:spPr>
          <a:xfrm>
            <a:off x="836750" y="2916017"/>
            <a:ext cx="837127" cy="650399"/>
          </a:xfrm>
          <a:prstGeom prst="rect">
            <a:avLst/>
          </a:prstGeom>
          <a:solidFill>
            <a:srgbClr val="009999"/>
          </a:solid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8" name="TextBox 7"/>
          <p:cNvSpPr txBox="1"/>
          <p:nvPr/>
        </p:nvSpPr>
        <p:spPr>
          <a:xfrm>
            <a:off x="1892817" y="2787228"/>
            <a:ext cx="3953815" cy="923330"/>
          </a:xfrm>
          <a:prstGeom prst="rect">
            <a:avLst/>
          </a:prstGeom>
          <a:noFill/>
        </p:spPr>
        <p:txBody>
          <a:bodyPr wrap="square" rtlCol="0">
            <a:spAutoFit/>
          </a:bodyPr>
          <a:lstStyle/>
          <a:p>
            <a:r>
              <a:rPr lang="en-US" b="1" dirty="0" err="1" smtClean="0"/>
              <a:t>Maynardleigh</a:t>
            </a:r>
            <a:r>
              <a:rPr lang="en-US" b="1" dirty="0" smtClean="0"/>
              <a:t> interventions in the journey for coaching and reviewing the participants on their project</a:t>
            </a:r>
            <a:endParaRPr lang="en-US" b="1" dirty="0"/>
          </a:p>
        </p:txBody>
      </p:sp>
      <p:sp>
        <p:nvSpPr>
          <p:cNvPr id="9" name="Oval 8"/>
          <p:cNvSpPr/>
          <p:nvPr/>
        </p:nvSpPr>
        <p:spPr>
          <a:xfrm>
            <a:off x="7104891" y="2829291"/>
            <a:ext cx="892514" cy="859458"/>
          </a:xfrm>
          <a:prstGeom prst="ellipse">
            <a:avLst/>
          </a:prstGeom>
          <a:solidFill>
            <a:schemeClr val="accent2"/>
          </a:solid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10" name="TextBox 9"/>
          <p:cNvSpPr txBox="1"/>
          <p:nvPr/>
        </p:nvSpPr>
        <p:spPr>
          <a:xfrm>
            <a:off x="8188440" y="2926749"/>
            <a:ext cx="3953815" cy="646331"/>
          </a:xfrm>
          <a:prstGeom prst="rect">
            <a:avLst/>
          </a:prstGeom>
          <a:noFill/>
        </p:spPr>
        <p:txBody>
          <a:bodyPr wrap="square" rtlCol="0">
            <a:spAutoFit/>
          </a:bodyPr>
          <a:lstStyle/>
          <a:p>
            <a:r>
              <a:rPr lang="en-US" b="1" dirty="0" smtClean="0"/>
              <a:t>Internal reviews and assignments at </a:t>
            </a:r>
            <a:r>
              <a:rPr lang="en-US" b="1" dirty="0" err="1" smtClean="0"/>
              <a:t>Genpact</a:t>
            </a:r>
            <a:endParaRPr lang="en-US" b="1" dirty="0"/>
          </a:p>
        </p:txBody>
      </p:sp>
      <p:sp>
        <p:nvSpPr>
          <p:cNvPr id="13" name="TextBox 12"/>
          <p:cNvSpPr txBox="1"/>
          <p:nvPr/>
        </p:nvSpPr>
        <p:spPr>
          <a:xfrm>
            <a:off x="1105757" y="1009935"/>
            <a:ext cx="10116355" cy="923330"/>
          </a:xfrm>
          <a:prstGeom prst="rect">
            <a:avLst/>
          </a:prstGeom>
          <a:noFill/>
        </p:spPr>
        <p:txBody>
          <a:bodyPr wrap="square" rtlCol="0">
            <a:spAutoFit/>
          </a:bodyPr>
          <a:lstStyle/>
          <a:p>
            <a:r>
              <a:rPr lang="en-US" b="1" dirty="0" err="1" smtClean="0"/>
              <a:t>Maynardleigh</a:t>
            </a:r>
            <a:r>
              <a:rPr lang="en-US" b="1" dirty="0" smtClean="0"/>
              <a:t> has drafted the whole 6 months journey in a way that the learning can be immediately incorporated in the action learning project and the target participants can be coached simultaneously. Mentioned below are the explanation of the codes used in the journey to make it simple:</a:t>
            </a:r>
            <a:endParaRPr lang="en-US" b="1" dirty="0"/>
          </a:p>
        </p:txBody>
      </p:sp>
      <p:sp>
        <p:nvSpPr>
          <p:cNvPr id="15" name="Oval 7"/>
          <p:cNvSpPr/>
          <p:nvPr/>
        </p:nvSpPr>
        <p:spPr>
          <a:xfrm>
            <a:off x="4558739" y="4363834"/>
            <a:ext cx="888643" cy="721215"/>
          </a:xfrm>
          <a:prstGeom prst="rect">
            <a:avLst/>
          </a:prstGeom>
          <a:solidFill>
            <a:srgbClr val="CC66FF"/>
          </a:solid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17" name="TextBox 16"/>
          <p:cNvSpPr txBox="1"/>
          <p:nvPr/>
        </p:nvSpPr>
        <p:spPr>
          <a:xfrm>
            <a:off x="5675289" y="4478365"/>
            <a:ext cx="3953815" cy="369332"/>
          </a:xfrm>
          <a:prstGeom prst="rect">
            <a:avLst/>
          </a:prstGeom>
          <a:noFill/>
        </p:spPr>
        <p:txBody>
          <a:bodyPr wrap="square" rtlCol="0">
            <a:spAutoFit/>
          </a:bodyPr>
          <a:lstStyle/>
          <a:p>
            <a:r>
              <a:rPr lang="en-US" b="1" dirty="0" err="1" smtClean="0"/>
              <a:t>Maynardleigh</a:t>
            </a:r>
            <a:r>
              <a:rPr lang="en-US" b="1" dirty="0" smtClean="0"/>
              <a:t> workshops</a:t>
            </a:r>
            <a:endParaRPr lang="en-US" b="1" dirty="0"/>
          </a:p>
        </p:txBody>
      </p:sp>
      <p:sp>
        <p:nvSpPr>
          <p:cNvPr id="14" name="Rounded Rectangle 13"/>
          <p:cNvSpPr/>
          <p:nvPr/>
        </p:nvSpPr>
        <p:spPr>
          <a:xfrm>
            <a:off x="222562" y="6177983"/>
            <a:ext cx="605307" cy="4572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6</a:t>
            </a:r>
            <a:endParaRPr lang="en-US" dirty="0">
              <a:solidFill>
                <a:schemeClr val="tx1"/>
              </a:solidFill>
            </a:endParaRPr>
          </a:p>
        </p:txBody>
      </p:sp>
    </p:spTree>
    <p:extLst>
      <p:ext uri="{BB962C8B-B14F-4D97-AF65-F5344CB8AC3E}">
        <p14:creationId xmlns:p14="http://schemas.microsoft.com/office/powerpoint/2010/main" val="15039733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221248"/>
            <a:ext cx="11921977" cy="533400"/>
          </a:xfrm>
        </p:spPr>
        <p:txBody>
          <a:bodyPr>
            <a:noAutofit/>
          </a:bodyPr>
          <a:lstStyle/>
          <a:p>
            <a:r>
              <a:rPr lang="en-US" sz="3200" b="1" dirty="0" smtClean="0">
                <a:solidFill>
                  <a:schemeClr val="tx2"/>
                </a:solidFill>
                <a:latin typeface="+mn-lt"/>
              </a:rPr>
              <a:t>Journey Overview: </a:t>
            </a:r>
            <a:r>
              <a:rPr lang="en-US" sz="2000" b="1" dirty="0" err="1" smtClean="0">
                <a:solidFill>
                  <a:schemeClr val="tx2"/>
                </a:solidFill>
                <a:latin typeface="+mn-lt"/>
              </a:rPr>
              <a:t>Maynardleigh</a:t>
            </a:r>
            <a:r>
              <a:rPr lang="en-US" sz="2000" b="1" dirty="0" smtClean="0">
                <a:solidFill>
                  <a:schemeClr val="tx2"/>
                </a:solidFill>
                <a:latin typeface="+mn-lt"/>
              </a:rPr>
              <a:t> firmly believes in 70:20:10 model. The journey is drafted keeping in mind: on the job training, Coaching and mentoring and experiential training. We will have 12 participants in the journey throughout. </a:t>
            </a:r>
            <a:endParaRPr lang="en-US" sz="2000" b="1" dirty="0">
              <a:solidFill>
                <a:schemeClr val="tx2"/>
              </a:solidFill>
              <a:latin typeface="+mn-lt"/>
            </a:endParaRPr>
          </a:p>
        </p:txBody>
      </p:sp>
      <p:grpSp>
        <p:nvGrpSpPr>
          <p:cNvPr id="7" name="Group 6"/>
          <p:cNvGrpSpPr/>
          <p:nvPr/>
        </p:nvGrpSpPr>
        <p:grpSpPr>
          <a:xfrm>
            <a:off x="116678" y="2077344"/>
            <a:ext cx="1561997" cy="1567490"/>
            <a:chOff x="109478" y="2513685"/>
            <a:chExt cx="1018766" cy="1039491"/>
          </a:xfrm>
          <a:solidFill>
            <a:srgbClr val="CC66FF"/>
          </a:solidFill>
        </p:grpSpPr>
        <p:sp>
          <p:nvSpPr>
            <p:cNvPr id="8" name="Oval 7"/>
            <p:cNvSpPr/>
            <p:nvPr/>
          </p:nvSpPr>
          <p:spPr>
            <a:xfrm>
              <a:off x="109478" y="2513685"/>
              <a:ext cx="1018766" cy="1039491"/>
            </a:xfrm>
            <a:prstGeom prst="rect">
              <a:avLst/>
            </a:prstGeom>
            <a:grp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9" name="Oval 4"/>
            <p:cNvSpPr/>
            <p:nvPr/>
          </p:nvSpPr>
          <p:spPr>
            <a:xfrm>
              <a:off x="258673" y="2665915"/>
              <a:ext cx="720376" cy="735031"/>
            </a:xfrm>
            <a:prstGeom prst="rect">
              <a:avLst/>
            </a:prstGeom>
            <a:grp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kern="1200" dirty="0" smtClean="0">
                  <a:solidFill>
                    <a:schemeClr val="bg1"/>
                  </a:solidFill>
                </a:rPr>
                <a:t>Two day  Presenting with Presence workshop</a:t>
              </a:r>
              <a:endParaRPr lang="en-US" sz="1600" b="1" kern="1200" dirty="0">
                <a:solidFill>
                  <a:schemeClr val="bg1"/>
                </a:solidFill>
              </a:endParaRPr>
            </a:p>
          </p:txBody>
        </p:sp>
      </p:grpSp>
      <p:sp>
        <p:nvSpPr>
          <p:cNvPr id="2" name="TextBox 1"/>
          <p:cNvSpPr txBox="1"/>
          <p:nvPr/>
        </p:nvSpPr>
        <p:spPr>
          <a:xfrm>
            <a:off x="450760" y="1616315"/>
            <a:ext cx="927279" cy="369332"/>
          </a:xfrm>
          <a:prstGeom prst="rect">
            <a:avLst/>
          </a:prstGeom>
          <a:noFill/>
        </p:spPr>
        <p:txBody>
          <a:bodyPr wrap="square" rtlCol="0">
            <a:spAutoFit/>
          </a:bodyPr>
          <a:lstStyle/>
          <a:p>
            <a:r>
              <a:rPr lang="en-US" b="1" dirty="0" smtClean="0"/>
              <a:t>2 days</a:t>
            </a:r>
            <a:endParaRPr lang="en-US" b="1" dirty="0"/>
          </a:p>
        </p:txBody>
      </p:sp>
      <p:sp>
        <p:nvSpPr>
          <p:cNvPr id="54" name="TextBox 53"/>
          <p:cNvSpPr txBox="1"/>
          <p:nvPr/>
        </p:nvSpPr>
        <p:spPr>
          <a:xfrm>
            <a:off x="4276555" y="1560538"/>
            <a:ext cx="1455311" cy="369332"/>
          </a:xfrm>
          <a:prstGeom prst="rect">
            <a:avLst/>
          </a:prstGeom>
          <a:noFill/>
        </p:spPr>
        <p:txBody>
          <a:bodyPr wrap="square" rtlCol="0">
            <a:spAutoFit/>
          </a:bodyPr>
          <a:lstStyle/>
          <a:p>
            <a:r>
              <a:rPr lang="en-US" b="1" dirty="0" smtClean="0"/>
              <a:t>1-15 days</a:t>
            </a:r>
            <a:endParaRPr lang="en-US" b="1" dirty="0"/>
          </a:p>
        </p:txBody>
      </p:sp>
      <p:sp>
        <p:nvSpPr>
          <p:cNvPr id="55" name="TextBox 54"/>
          <p:cNvSpPr txBox="1"/>
          <p:nvPr/>
        </p:nvSpPr>
        <p:spPr>
          <a:xfrm>
            <a:off x="8354736" y="1700828"/>
            <a:ext cx="1712890" cy="369332"/>
          </a:xfrm>
          <a:prstGeom prst="rect">
            <a:avLst/>
          </a:prstGeom>
          <a:noFill/>
        </p:spPr>
        <p:txBody>
          <a:bodyPr wrap="square" rtlCol="0">
            <a:spAutoFit/>
          </a:bodyPr>
          <a:lstStyle/>
          <a:p>
            <a:r>
              <a:rPr lang="en-US" b="1" dirty="0" smtClean="0"/>
              <a:t>30</a:t>
            </a:r>
            <a:r>
              <a:rPr lang="en-US" b="1" baseline="30000" dirty="0" smtClean="0"/>
              <a:t>th</a:t>
            </a:r>
            <a:r>
              <a:rPr lang="en-US" b="1" dirty="0" smtClean="0"/>
              <a:t> Day</a:t>
            </a:r>
            <a:endParaRPr lang="en-US" b="1" dirty="0"/>
          </a:p>
        </p:txBody>
      </p:sp>
      <p:sp>
        <p:nvSpPr>
          <p:cNvPr id="57" name="TextBox 56"/>
          <p:cNvSpPr txBox="1"/>
          <p:nvPr/>
        </p:nvSpPr>
        <p:spPr>
          <a:xfrm>
            <a:off x="6280532" y="1700954"/>
            <a:ext cx="1360869" cy="369332"/>
          </a:xfrm>
          <a:prstGeom prst="rect">
            <a:avLst/>
          </a:prstGeom>
          <a:noFill/>
        </p:spPr>
        <p:txBody>
          <a:bodyPr wrap="square" rtlCol="0">
            <a:spAutoFit/>
          </a:bodyPr>
          <a:lstStyle/>
          <a:p>
            <a:r>
              <a:rPr lang="en-US" b="1" dirty="0" smtClean="0"/>
              <a:t>15</a:t>
            </a:r>
            <a:r>
              <a:rPr lang="en-US" b="1" baseline="30000" dirty="0" smtClean="0"/>
              <a:t>th</a:t>
            </a:r>
            <a:r>
              <a:rPr lang="en-US" b="1" dirty="0" smtClean="0"/>
              <a:t> day</a:t>
            </a:r>
            <a:endParaRPr lang="en-US" b="1" dirty="0"/>
          </a:p>
        </p:txBody>
      </p:sp>
      <p:sp>
        <p:nvSpPr>
          <p:cNvPr id="82" name="TextBox 81"/>
          <p:cNvSpPr txBox="1"/>
          <p:nvPr/>
        </p:nvSpPr>
        <p:spPr>
          <a:xfrm>
            <a:off x="9990130" y="1442641"/>
            <a:ext cx="1749380" cy="369332"/>
          </a:xfrm>
          <a:prstGeom prst="rect">
            <a:avLst/>
          </a:prstGeom>
          <a:noFill/>
        </p:spPr>
        <p:txBody>
          <a:bodyPr wrap="square" rtlCol="0">
            <a:spAutoFit/>
          </a:bodyPr>
          <a:lstStyle/>
          <a:p>
            <a:r>
              <a:rPr lang="en-US" b="1" dirty="0" smtClean="0"/>
              <a:t>45</a:t>
            </a:r>
            <a:r>
              <a:rPr lang="en-US" b="1" baseline="30000" dirty="0" smtClean="0"/>
              <a:t>th</a:t>
            </a:r>
            <a:r>
              <a:rPr lang="en-US" b="1" dirty="0" smtClean="0"/>
              <a:t> Day</a:t>
            </a:r>
            <a:endParaRPr lang="en-US" b="1" dirty="0"/>
          </a:p>
        </p:txBody>
      </p:sp>
      <p:grpSp>
        <p:nvGrpSpPr>
          <p:cNvPr id="56" name="Group 55"/>
          <p:cNvGrpSpPr/>
          <p:nvPr/>
        </p:nvGrpSpPr>
        <p:grpSpPr>
          <a:xfrm>
            <a:off x="7991916" y="2167688"/>
            <a:ext cx="1577087" cy="1412639"/>
            <a:chOff x="109478" y="2513685"/>
            <a:chExt cx="1018766" cy="1039491"/>
          </a:xfrm>
          <a:solidFill>
            <a:srgbClr val="CC66FF"/>
          </a:solidFill>
        </p:grpSpPr>
        <p:sp>
          <p:nvSpPr>
            <p:cNvPr id="58" name="Oval 7"/>
            <p:cNvSpPr/>
            <p:nvPr/>
          </p:nvSpPr>
          <p:spPr>
            <a:xfrm>
              <a:off x="109478" y="2513685"/>
              <a:ext cx="1018766" cy="1039491"/>
            </a:xfrm>
            <a:prstGeom prst="rect">
              <a:avLst/>
            </a:prstGeom>
            <a:grp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60" name="Oval 4"/>
            <p:cNvSpPr/>
            <p:nvPr/>
          </p:nvSpPr>
          <p:spPr>
            <a:xfrm>
              <a:off x="258673" y="2665915"/>
              <a:ext cx="720376" cy="735031"/>
            </a:xfrm>
            <a:prstGeom prst="rect">
              <a:avLst/>
            </a:prstGeom>
            <a:grp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dirty="0" smtClean="0">
                  <a:solidFill>
                    <a:schemeClr val="bg1"/>
                  </a:solidFill>
                </a:rPr>
                <a:t>One day </a:t>
              </a:r>
            </a:p>
            <a:p>
              <a:pPr lvl="0" algn="ctr" defTabSz="444500">
                <a:lnSpc>
                  <a:spcPct val="90000"/>
                </a:lnSpc>
                <a:spcBef>
                  <a:spcPct val="0"/>
                </a:spcBef>
                <a:spcAft>
                  <a:spcPct val="35000"/>
                </a:spcAft>
              </a:pPr>
              <a:r>
                <a:rPr lang="en-US" sz="1600" b="1" dirty="0" smtClean="0">
                  <a:solidFill>
                    <a:schemeClr val="bg1"/>
                  </a:solidFill>
                </a:rPr>
                <a:t>Reaching Your Peak workshop</a:t>
              </a:r>
              <a:endParaRPr lang="en-US" sz="1600" b="1" kern="1200" dirty="0">
                <a:solidFill>
                  <a:schemeClr val="bg1"/>
                </a:solidFill>
              </a:endParaRPr>
            </a:p>
          </p:txBody>
        </p:sp>
      </p:grpSp>
      <p:grpSp>
        <p:nvGrpSpPr>
          <p:cNvPr id="62" name="Group 61"/>
          <p:cNvGrpSpPr/>
          <p:nvPr/>
        </p:nvGrpSpPr>
        <p:grpSpPr>
          <a:xfrm>
            <a:off x="5983389" y="2165383"/>
            <a:ext cx="1621297" cy="1460310"/>
            <a:chOff x="3275229" y="4048701"/>
            <a:chExt cx="1018766" cy="1039491"/>
          </a:xfrm>
          <a:solidFill>
            <a:srgbClr val="009999"/>
          </a:solidFill>
        </p:grpSpPr>
        <p:sp>
          <p:nvSpPr>
            <p:cNvPr id="86" name="Oval 7"/>
            <p:cNvSpPr/>
            <p:nvPr/>
          </p:nvSpPr>
          <p:spPr>
            <a:xfrm>
              <a:off x="3275229" y="4048701"/>
              <a:ext cx="1018766" cy="1039491"/>
            </a:xfrm>
            <a:prstGeom prst="rect">
              <a:avLst/>
            </a:prstGeom>
            <a:grp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89" name="Oval 4"/>
            <p:cNvSpPr/>
            <p:nvPr/>
          </p:nvSpPr>
          <p:spPr>
            <a:xfrm>
              <a:off x="3429217" y="4199499"/>
              <a:ext cx="720376" cy="735031"/>
            </a:xfrm>
            <a:prstGeom prst="rect">
              <a:avLst/>
            </a:prstGeom>
            <a:grp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dirty="0" smtClean="0">
                  <a:solidFill>
                    <a:schemeClr val="bg1"/>
                  </a:solidFill>
                </a:rPr>
                <a:t>One on One </a:t>
              </a:r>
              <a:r>
                <a:rPr lang="en-US" sz="1600" b="1" kern="1200" dirty="0" smtClean="0">
                  <a:solidFill>
                    <a:schemeClr val="bg1"/>
                  </a:solidFill>
                </a:rPr>
                <a:t>Coaching Sessions</a:t>
              </a:r>
              <a:endParaRPr lang="en-US" sz="1600" b="1" kern="1200" dirty="0">
                <a:solidFill>
                  <a:schemeClr val="bg1"/>
                </a:solidFill>
              </a:endParaRPr>
            </a:p>
          </p:txBody>
        </p:sp>
      </p:grpSp>
      <p:grpSp>
        <p:nvGrpSpPr>
          <p:cNvPr id="113" name="Group 112"/>
          <p:cNvGrpSpPr/>
          <p:nvPr/>
        </p:nvGrpSpPr>
        <p:grpSpPr>
          <a:xfrm>
            <a:off x="4047013" y="1983346"/>
            <a:ext cx="1735601" cy="1727580"/>
            <a:chOff x="484033" y="2407552"/>
            <a:chExt cx="1112707" cy="1062443"/>
          </a:xfrm>
          <a:solidFill>
            <a:schemeClr val="accent2"/>
          </a:solidFill>
        </p:grpSpPr>
        <p:sp>
          <p:nvSpPr>
            <p:cNvPr id="114" name="Oval 113"/>
            <p:cNvSpPr/>
            <p:nvPr/>
          </p:nvSpPr>
          <p:spPr>
            <a:xfrm>
              <a:off x="484033" y="2407552"/>
              <a:ext cx="1112707" cy="1062443"/>
            </a:xfrm>
            <a:prstGeom prst="ellipse">
              <a:avLst/>
            </a:prstGeom>
            <a:grp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115" name="Oval 4"/>
            <p:cNvSpPr/>
            <p:nvPr/>
          </p:nvSpPr>
          <p:spPr>
            <a:xfrm>
              <a:off x="680476" y="2570093"/>
              <a:ext cx="716719" cy="733860"/>
            </a:xfrm>
            <a:prstGeom prst="rect">
              <a:avLst/>
            </a:prstGeom>
            <a:grpFill/>
          </p:spPr>
          <p:style>
            <a:lnRef idx="0">
              <a:scrgbClr r="0" g="0" b="0"/>
            </a:lnRef>
            <a:fillRef idx="0">
              <a:scrgbClr r="0" g="0" b="0"/>
            </a:fillRef>
            <a:effectRef idx="0">
              <a:scrgbClr r="0" g="0" b="0"/>
            </a:effectRef>
            <a:fontRef idx="minor">
              <a:schemeClr val="tx1"/>
            </a:fontRef>
          </p:style>
          <p:txBody>
            <a:bodyPr spcFirstLastPara="0" vert="horz" wrap="square" lIns="28659" tIns="13970" rIns="28659" bIns="13970" numCol="1" spcCol="1270" anchor="ctr" anchorCtr="0">
              <a:noAutofit/>
            </a:bodyPr>
            <a:lstStyle/>
            <a:p>
              <a:pPr lvl="0" algn="ctr" defTabSz="466725">
                <a:lnSpc>
                  <a:spcPct val="90000"/>
                </a:lnSpc>
                <a:spcBef>
                  <a:spcPct val="0"/>
                </a:spcBef>
                <a:spcAft>
                  <a:spcPct val="35000"/>
                </a:spcAft>
              </a:pPr>
              <a:r>
                <a:rPr lang="en-US" sz="1600" b="1" dirty="0" smtClean="0"/>
                <a:t>DO IT NOW assignment</a:t>
              </a:r>
              <a:endParaRPr lang="en-US" sz="1600" b="1" kern="1200" dirty="0"/>
            </a:p>
          </p:txBody>
        </p:sp>
      </p:grpSp>
      <p:sp>
        <p:nvSpPr>
          <p:cNvPr id="69" name="TextBox 68"/>
          <p:cNvSpPr txBox="1"/>
          <p:nvPr/>
        </p:nvSpPr>
        <p:spPr>
          <a:xfrm>
            <a:off x="2401590" y="1636241"/>
            <a:ext cx="1455311" cy="369332"/>
          </a:xfrm>
          <a:prstGeom prst="rect">
            <a:avLst/>
          </a:prstGeom>
          <a:noFill/>
        </p:spPr>
        <p:txBody>
          <a:bodyPr wrap="square" rtlCol="0">
            <a:spAutoFit/>
          </a:bodyPr>
          <a:lstStyle/>
          <a:p>
            <a:r>
              <a:rPr lang="en-US" b="1" dirty="0" smtClean="0"/>
              <a:t>10</a:t>
            </a:r>
            <a:r>
              <a:rPr lang="en-US" b="1" baseline="30000" dirty="0" smtClean="0"/>
              <a:t>th</a:t>
            </a:r>
            <a:r>
              <a:rPr lang="en-US" b="1" dirty="0" smtClean="0"/>
              <a:t> day</a:t>
            </a:r>
            <a:endParaRPr lang="en-US" b="1" dirty="0"/>
          </a:p>
        </p:txBody>
      </p:sp>
      <p:sp>
        <p:nvSpPr>
          <p:cNvPr id="76" name="Rounded Rectangle 75"/>
          <p:cNvSpPr/>
          <p:nvPr/>
        </p:nvSpPr>
        <p:spPr>
          <a:xfrm>
            <a:off x="154324" y="6400800"/>
            <a:ext cx="605307" cy="4572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7</a:t>
            </a:r>
            <a:endParaRPr lang="en-US" dirty="0">
              <a:solidFill>
                <a:schemeClr val="tx1"/>
              </a:solidFill>
            </a:endParaRPr>
          </a:p>
        </p:txBody>
      </p:sp>
      <p:sp>
        <p:nvSpPr>
          <p:cNvPr id="71" name="TextBox 70"/>
          <p:cNvSpPr txBox="1"/>
          <p:nvPr/>
        </p:nvSpPr>
        <p:spPr>
          <a:xfrm>
            <a:off x="0" y="3810000"/>
            <a:ext cx="2037968" cy="2758225"/>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r>
              <a:rPr lang="en-US" sz="1200" dirty="0" smtClean="0">
                <a:solidFill>
                  <a:schemeClr val="accent1"/>
                </a:solidFill>
              </a:rPr>
              <a:t>Presenting with Presence workshop</a:t>
            </a:r>
          </a:p>
          <a:p>
            <a:pPr algn="ctr"/>
            <a:r>
              <a:rPr lang="en-US" sz="1200" dirty="0" smtClean="0"/>
              <a:t>In this workshop, we work with the participants on:</a:t>
            </a:r>
          </a:p>
          <a:p>
            <a:pPr marL="171450" lvl="2" indent="-171450" algn="ctr">
              <a:lnSpc>
                <a:spcPct val="90000"/>
              </a:lnSpc>
              <a:spcBef>
                <a:spcPct val="0"/>
              </a:spcBef>
              <a:buFont typeface="Arial" panose="020B0604020202020204" pitchFamily="34" charset="0"/>
              <a:buChar char="•"/>
            </a:pPr>
            <a:r>
              <a:rPr lang="en-US" sz="1200" b="1" dirty="0">
                <a:solidFill>
                  <a:schemeClr val="tx2"/>
                </a:solidFill>
                <a:ea typeface="+mj-ea"/>
                <a:cs typeface="+mj-cs"/>
              </a:rPr>
              <a:t>Making an impactful presentations</a:t>
            </a:r>
          </a:p>
          <a:p>
            <a:pPr marL="171450" lvl="2" indent="-171450" algn="ctr">
              <a:lnSpc>
                <a:spcPct val="90000"/>
              </a:lnSpc>
              <a:spcBef>
                <a:spcPct val="0"/>
              </a:spcBef>
              <a:buFont typeface="Arial" panose="020B0604020202020204" pitchFamily="34" charset="0"/>
              <a:buChar char="•"/>
            </a:pPr>
            <a:r>
              <a:rPr lang="en-US" sz="1200" b="1" dirty="0">
                <a:solidFill>
                  <a:schemeClr val="tx2"/>
                </a:solidFill>
                <a:ea typeface="+mj-ea"/>
                <a:cs typeface="+mj-cs"/>
              </a:rPr>
              <a:t>How to create stories out of numbers</a:t>
            </a:r>
          </a:p>
          <a:p>
            <a:pPr marL="171450" lvl="2" indent="-171450" algn="ctr">
              <a:lnSpc>
                <a:spcPct val="90000"/>
              </a:lnSpc>
              <a:spcBef>
                <a:spcPct val="0"/>
              </a:spcBef>
              <a:buFont typeface="Arial" panose="020B0604020202020204" pitchFamily="34" charset="0"/>
              <a:buChar char="•"/>
            </a:pPr>
            <a:r>
              <a:rPr lang="en-US" sz="1200" b="1" dirty="0">
                <a:solidFill>
                  <a:schemeClr val="tx2"/>
                </a:solidFill>
                <a:ea typeface="+mj-ea"/>
                <a:cs typeface="+mj-cs"/>
              </a:rPr>
              <a:t>Being able to clearly define purpose of a conversation/meeting</a:t>
            </a:r>
          </a:p>
          <a:p>
            <a:pPr marL="171450" indent="-171450" algn="ctr">
              <a:buFont typeface="Arial" panose="020B0604020202020204" pitchFamily="34" charset="0"/>
              <a:buChar char="•"/>
            </a:pPr>
            <a:r>
              <a:rPr lang="en-US" sz="1200" dirty="0"/>
              <a:t>Being prepared and </a:t>
            </a:r>
            <a:r>
              <a:rPr lang="en-US" sz="1200" dirty="0" smtClean="0"/>
              <a:t>structured for the meeting/presentation.</a:t>
            </a:r>
          </a:p>
        </p:txBody>
      </p:sp>
      <p:sp>
        <p:nvSpPr>
          <p:cNvPr id="74" name="TextBox 73"/>
          <p:cNvSpPr txBox="1"/>
          <p:nvPr/>
        </p:nvSpPr>
        <p:spPr>
          <a:xfrm>
            <a:off x="2049889" y="3825025"/>
            <a:ext cx="1903925" cy="2743200"/>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r>
              <a:rPr lang="en-US" sz="1200" dirty="0" smtClean="0">
                <a:solidFill>
                  <a:schemeClr val="accent1"/>
                </a:solidFill>
              </a:rPr>
              <a:t>Evaluation with the stakeholder</a:t>
            </a:r>
            <a:endParaRPr lang="en-US" sz="1200" dirty="0">
              <a:solidFill>
                <a:schemeClr val="accent1"/>
              </a:solidFill>
            </a:endParaRPr>
          </a:p>
          <a:p>
            <a:pPr marL="171450" indent="-171450" algn="ctr">
              <a:buFont typeface="Arial" panose="020B0604020202020204" pitchFamily="34" charset="0"/>
              <a:buChar char="•"/>
            </a:pPr>
            <a:r>
              <a:rPr lang="en-US" sz="1200" dirty="0" smtClean="0"/>
              <a:t>Participants create a 5 minute presentation</a:t>
            </a:r>
          </a:p>
          <a:p>
            <a:pPr marL="171450" indent="-171450" algn="ctr">
              <a:buFont typeface="Arial" panose="020B0604020202020204" pitchFamily="34" charset="0"/>
              <a:buChar char="•"/>
            </a:pPr>
            <a:r>
              <a:rPr lang="en-US" sz="1200" dirty="0" smtClean="0"/>
              <a:t>They present to the stakeholders and receive feedback on the 5 Ps of presenting.</a:t>
            </a:r>
          </a:p>
        </p:txBody>
      </p:sp>
      <p:sp>
        <p:nvSpPr>
          <p:cNvPr id="77" name="TextBox 76"/>
          <p:cNvSpPr txBox="1"/>
          <p:nvPr/>
        </p:nvSpPr>
        <p:spPr>
          <a:xfrm>
            <a:off x="5918962" y="3812144"/>
            <a:ext cx="1962908" cy="2743201"/>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endParaRPr lang="en-US" sz="1200" dirty="0" smtClean="0">
              <a:solidFill>
                <a:schemeClr val="accent1"/>
              </a:solidFill>
            </a:endParaRPr>
          </a:p>
          <a:p>
            <a:pPr algn="ctr"/>
            <a:r>
              <a:rPr lang="en-US" sz="1200" dirty="0" smtClean="0">
                <a:solidFill>
                  <a:schemeClr val="accent1"/>
                </a:solidFill>
              </a:rPr>
              <a:t>One on One Coaching Sessions</a:t>
            </a:r>
          </a:p>
          <a:p>
            <a:pPr marL="171450" indent="-171450" algn="ctr">
              <a:buFont typeface="Arial" panose="020B0604020202020204" pitchFamily="34" charset="0"/>
              <a:buChar char="•"/>
            </a:pPr>
            <a:r>
              <a:rPr lang="en-US" sz="1200" dirty="0" smtClean="0"/>
              <a:t>In the coaching sessions, participants carry their feedback from the stakeholders and their success stories</a:t>
            </a:r>
          </a:p>
          <a:p>
            <a:pPr marL="171450" indent="-171450" algn="ctr">
              <a:buFont typeface="Arial" panose="020B0604020202020204" pitchFamily="34" charset="0"/>
              <a:buChar char="•"/>
            </a:pPr>
            <a:r>
              <a:rPr lang="en-US" sz="1200" dirty="0" smtClean="0"/>
              <a:t>They get coached by the </a:t>
            </a:r>
            <a:r>
              <a:rPr lang="en-US" sz="1200" dirty="0" err="1" smtClean="0"/>
              <a:t>Maynardleigh</a:t>
            </a:r>
            <a:r>
              <a:rPr lang="en-US" sz="1200" dirty="0" smtClean="0"/>
              <a:t> executive coach</a:t>
            </a:r>
          </a:p>
        </p:txBody>
      </p:sp>
      <p:sp>
        <p:nvSpPr>
          <p:cNvPr id="79" name="TextBox 78"/>
          <p:cNvSpPr txBox="1"/>
          <p:nvPr/>
        </p:nvSpPr>
        <p:spPr>
          <a:xfrm>
            <a:off x="3966695" y="3822878"/>
            <a:ext cx="1944708" cy="2732468"/>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r>
              <a:rPr lang="en-US" sz="1200" dirty="0" smtClean="0">
                <a:solidFill>
                  <a:schemeClr val="accent1"/>
                </a:solidFill>
              </a:rPr>
              <a:t>DO IT NOW assignment</a:t>
            </a:r>
            <a:endParaRPr lang="en-US" sz="1200" dirty="0">
              <a:solidFill>
                <a:schemeClr val="accent1"/>
              </a:solidFill>
            </a:endParaRPr>
          </a:p>
          <a:p>
            <a:pPr marL="171450" indent="-171450" algn="ctr">
              <a:buFont typeface="Arial" panose="020B0604020202020204" pitchFamily="34" charset="0"/>
              <a:buChar char="•"/>
            </a:pPr>
            <a:r>
              <a:rPr lang="en-US" sz="1200" dirty="0" smtClean="0"/>
              <a:t>At the end of the workshop, participant receive a DO IT NOW pack.</a:t>
            </a:r>
          </a:p>
          <a:p>
            <a:pPr marL="171450" indent="-171450" algn="ctr">
              <a:buFont typeface="Arial" panose="020B0604020202020204" pitchFamily="34" charset="0"/>
              <a:buChar char="•"/>
            </a:pPr>
            <a:r>
              <a:rPr lang="en-US" sz="1200" dirty="0" smtClean="0"/>
              <a:t>For the first 15 days, they use the DO IT NOW cards and record their success stories</a:t>
            </a:r>
          </a:p>
        </p:txBody>
      </p:sp>
      <p:sp>
        <p:nvSpPr>
          <p:cNvPr id="80" name="TextBox 79"/>
          <p:cNvSpPr txBox="1"/>
          <p:nvPr/>
        </p:nvSpPr>
        <p:spPr>
          <a:xfrm>
            <a:off x="7887283" y="3809998"/>
            <a:ext cx="1939297" cy="2745347"/>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endParaRPr lang="en-US" sz="1200" dirty="0" smtClean="0">
              <a:solidFill>
                <a:schemeClr val="accent1"/>
              </a:solidFill>
            </a:endParaRPr>
          </a:p>
          <a:p>
            <a:pPr algn="ctr"/>
            <a:r>
              <a:rPr lang="en-US" sz="1200" dirty="0" smtClean="0">
                <a:solidFill>
                  <a:schemeClr val="accent1"/>
                </a:solidFill>
              </a:rPr>
              <a:t>Reaching Your Peak workshop</a:t>
            </a:r>
          </a:p>
          <a:p>
            <a:pPr algn="ctr"/>
            <a:r>
              <a:rPr lang="en-US" sz="1200" dirty="0" smtClean="0">
                <a:solidFill>
                  <a:schemeClr val="accent1"/>
                </a:solidFill>
              </a:rPr>
              <a:t>The participants go through an experience where they learn:</a:t>
            </a:r>
          </a:p>
          <a:p>
            <a:pPr marL="171450" indent="-171450" algn="ctr">
              <a:buFont typeface="Arial" panose="020B0604020202020204" pitchFamily="34" charset="0"/>
              <a:buChar char="•"/>
            </a:pPr>
            <a:r>
              <a:rPr lang="en-US" sz="1200" dirty="0" smtClean="0"/>
              <a:t>What is result orientation? What does it entail?</a:t>
            </a:r>
          </a:p>
          <a:p>
            <a:pPr marL="171450" indent="-171450" algn="ctr">
              <a:buFont typeface="Arial" panose="020B0604020202020204" pitchFamily="34" charset="0"/>
              <a:buChar char="•"/>
            </a:pPr>
            <a:r>
              <a:rPr lang="en-US" sz="1200" dirty="0" smtClean="0"/>
              <a:t>Importance of planning</a:t>
            </a:r>
          </a:p>
          <a:p>
            <a:pPr marL="171450" indent="-171450" algn="ctr">
              <a:buFont typeface="Arial" panose="020B0604020202020204" pitchFamily="34" charset="0"/>
              <a:buChar char="•"/>
            </a:pPr>
            <a:r>
              <a:rPr lang="en-US" sz="1200" dirty="0" smtClean="0"/>
              <a:t>What is peak performance?</a:t>
            </a:r>
          </a:p>
        </p:txBody>
      </p:sp>
      <p:grpSp>
        <p:nvGrpSpPr>
          <p:cNvPr id="83" name="Group 82"/>
          <p:cNvGrpSpPr/>
          <p:nvPr/>
        </p:nvGrpSpPr>
        <p:grpSpPr>
          <a:xfrm>
            <a:off x="2130459" y="2124600"/>
            <a:ext cx="1621297" cy="1460310"/>
            <a:chOff x="3275229" y="4048701"/>
            <a:chExt cx="1018766" cy="1039491"/>
          </a:xfrm>
          <a:solidFill>
            <a:srgbClr val="009999"/>
          </a:solidFill>
        </p:grpSpPr>
        <p:sp>
          <p:nvSpPr>
            <p:cNvPr id="84" name="Oval 7"/>
            <p:cNvSpPr/>
            <p:nvPr/>
          </p:nvSpPr>
          <p:spPr>
            <a:xfrm>
              <a:off x="3275229" y="4048701"/>
              <a:ext cx="1018766" cy="1039491"/>
            </a:xfrm>
            <a:prstGeom prst="rect">
              <a:avLst/>
            </a:prstGeom>
            <a:grp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85" name="Oval 4"/>
            <p:cNvSpPr/>
            <p:nvPr/>
          </p:nvSpPr>
          <p:spPr>
            <a:xfrm>
              <a:off x="3429217" y="4199499"/>
              <a:ext cx="720376" cy="735031"/>
            </a:xfrm>
            <a:prstGeom prst="rect">
              <a:avLst/>
            </a:prstGeom>
            <a:grp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dirty="0" smtClean="0">
                  <a:solidFill>
                    <a:schemeClr val="bg1"/>
                  </a:solidFill>
                </a:rPr>
                <a:t>Evaluation Day</a:t>
              </a:r>
              <a:endParaRPr lang="en-US" sz="1600" b="1" kern="1200" dirty="0">
                <a:solidFill>
                  <a:schemeClr val="bg1"/>
                </a:solidFill>
              </a:endParaRPr>
            </a:p>
          </p:txBody>
        </p:sp>
      </p:grpSp>
      <p:pic>
        <p:nvPicPr>
          <p:cNvPr id="88" name="Picture 2" descr="http://chennairealty.biz/blogs/images/Tripartite_Agreement1.jpg"/>
          <p:cNvPicPr>
            <a:picLocks noChangeAspect="1" noChangeArrowheads="1"/>
          </p:cNvPicPr>
          <p:nvPr/>
        </p:nvPicPr>
        <p:blipFill rotWithShape="1">
          <a:blip r:embed="rId2">
            <a:extLst>
              <a:ext uri="{28A0092B-C50C-407E-A947-70E740481C1C}">
                <a14:useLocalDpi xmlns:a14="http://schemas.microsoft.com/office/drawing/2010/main" val="0"/>
              </a:ext>
            </a:extLst>
          </a:blip>
          <a:srcRect l="7466" t="2564" r="7627" b="7882"/>
          <a:stretch/>
        </p:blipFill>
        <p:spPr bwMode="auto">
          <a:xfrm>
            <a:off x="9723736" y="2597362"/>
            <a:ext cx="1417983" cy="117553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90" name="Picture 3" descr="C:\Users\admin\Desktop\313.jpg"/>
          <p:cNvPicPr>
            <a:picLocks noChangeAspect="1" noChangeArrowheads="1"/>
          </p:cNvPicPr>
          <p:nvPr/>
        </p:nvPicPr>
        <p:blipFill>
          <a:blip r:embed="rId3" cstate="print"/>
          <a:srcRect/>
          <a:stretch>
            <a:fillRect/>
          </a:stretch>
        </p:blipFill>
        <p:spPr bwMode="auto">
          <a:xfrm>
            <a:off x="10096575" y="1865325"/>
            <a:ext cx="2095425" cy="783337"/>
          </a:xfrm>
          <a:prstGeom prst="rect">
            <a:avLst/>
          </a:prstGeom>
          <a:ln>
            <a:noFill/>
          </a:ln>
          <a:effectLst>
            <a:outerShdw blurRad="292100" dist="139700" dir="2700000" algn="tl" rotWithShape="0">
              <a:srgbClr val="333333">
                <a:alpha val="65000"/>
              </a:srgbClr>
            </a:outerShdw>
          </a:effectLst>
        </p:spPr>
      </p:pic>
      <p:sp>
        <p:nvSpPr>
          <p:cNvPr id="91" name="TextBox 90"/>
          <p:cNvSpPr txBox="1"/>
          <p:nvPr/>
        </p:nvSpPr>
        <p:spPr>
          <a:xfrm>
            <a:off x="9828728" y="3826894"/>
            <a:ext cx="2122866" cy="2741331"/>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r>
              <a:rPr lang="en-US" sz="1200" dirty="0" smtClean="0">
                <a:solidFill>
                  <a:schemeClr val="accent1"/>
                </a:solidFill>
              </a:rPr>
              <a:t>Tripartite Agreement</a:t>
            </a:r>
            <a:endParaRPr lang="en-US" sz="1200" dirty="0">
              <a:solidFill>
                <a:schemeClr val="accent1"/>
              </a:solidFill>
            </a:endParaRPr>
          </a:p>
          <a:p>
            <a:pPr algn="ctr"/>
            <a:r>
              <a:rPr lang="en-US" sz="1200" dirty="0" err="1" smtClean="0"/>
              <a:t>Maynardleigh</a:t>
            </a:r>
            <a:r>
              <a:rPr lang="en-US" sz="1200" dirty="0" smtClean="0"/>
              <a:t> Coach, Participant and Line manager get into a session to:</a:t>
            </a:r>
          </a:p>
          <a:p>
            <a:pPr marL="171450" indent="-171450" algn="ctr">
              <a:buFont typeface="Arial" panose="020B0604020202020204" pitchFamily="34" charset="0"/>
              <a:buChar char="•"/>
            </a:pPr>
            <a:r>
              <a:rPr lang="en-US" sz="1200" dirty="0" smtClean="0"/>
              <a:t>Discuss the goals of the participants throughout the journey</a:t>
            </a:r>
          </a:p>
          <a:p>
            <a:pPr marL="171450" indent="-171450" algn="ctr">
              <a:buFont typeface="Arial" panose="020B0604020202020204" pitchFamily="34" charset="0"/>
              <a:buChar char="•"/>
            </a:pPr>
            <a:r>
              <a:rPr lang="en-US" sz="1200" dirty="0" smtClean="0"/>
              <a:t>Making the goals SMART</a:t>
            </a:r>
          </a:p>
          <a:p>
            <a:pPr marL="171450" indent="-171450" algn="ctr">
              <a:buFont typeface="Arial" panose="020B0604020202020204" pitchFamily="34" charset="0"/>
              <a:buChar char="•"/>
            </a:pPr>
            <a:r>
              <a:rPr lang="en-US" sz="1200" dirty="0" smtClean="0"/>
              <a:t>The line manager can be present in person/ through webinar</a:t>
            </a:r>
          </a:p>
          <a:p>
            <a:pPr marL="171450" indent="-171450" algn="ctr">
              <a:buFont typeface="Arial" panose="020B0604020202020204" pitchFamily="34" charset="0"/>
              <a:buChar char="•"/>
            </a:pPr>
            <a:r>
              <a:rPr lang="en-US" sz="1200" dirty="0" smtClean="0"/>
              <a:t>The participants then enter their goals in PROGRESSIT</a:t>
            </a:r>
            <a:endParaRPr lang="en-US" sz="1200" dirty="0"/>
          </a:p>
        </p:txBody>
      </p:sp>
    </p:spTree>
    <p:extLst>
      <p:ext uri="{BB962C8B-B14F-4D97-AF65-F5344CB8AC3E}">
        <p14:creationId xmlns:p14="http://schemas.microsoft.com/office/powerpoint/2010/main" val="11420956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70169" y="982199"/>
            <a:ext cx="1262128" cy="369332"/>
          </a:xfrm>
          <a:prstGeom prst="rect">
            <a:avLst/>
          </a:prstGeom>
          <a:noFill/>
        </p:spPr>
        <p:txBody>
          <a:bodyPr wrap="square" rtlCol="0">
            <a:spAutoFit/>
          </a:bodyPr>
          <a:lstStyle/>
          <a:p>
            <a:r>
              <a:rPr lang="en-US" b="1" dirty="0" smtClean="0"/>
              <a:t>80</a:t>
            </a:r>
            <a:r>
              <a:rPr lang="en-US" b="1" baseline="30000" dirty="0" smtClean="0"/>
              <a:t>th</a:t>
            </a:r>
            <a:r>
              <a:rPr lang="en-US" b="1" dirty="0" smtClean="0"/>
              <a:t> day</a:t>
            </a:r>
            <a:endParaRPr lang="en-US" b="1" dirty="0"/>
          </a:p>
        </p:txBody>
      </p:sp>
      <p:sp>
        <p:nvSpPr>
          <p:cNvPr id="5" name="TextBox 4"/>
          <p:cNvSpPr txBox="1"/>
          <p:nvPr/>
        </p:nvSpPr>
        <p:spPr>
          <a:xfrm>
            <a:off x="2519262" y="1017185"/>
            <a:ext cx="1259823" cy="369332"/>
          </a:xfrm>
          <a:prstGeom prst="rect">
            <a:avLst/>
          </a:prstGeom>
          <a:noFill/>
        </p:spPr>
        <p:txBody>
          <a:bodyPr wrap="square" rtlCol="0">
            <a:spAutoFit/>
          </a:bodyPr>
          <a:lstStyle/>
          <a:p>
            <a:r>
              <a:rPr lang="en-US" b="1" dirty="0" smtClean="0"/>
              <a:t>65</a:t>
            </a:r>
            <a:r>
              <a:rPr lang="en-US" b="1" baseline="30000" dirty="0" smtClean="0"/>
              <a:t>th</a:t>
            </a:r>
            <a:r>
              <a:rPr lang="en-US" b="1" dirty="0" smtClean="0"/>
              <a:t> day</a:t>
            </a:r>
            <a:endParaRPr lang="en-US" b="1" dirty="0"/>
          </a:p>
        </p:txBody>
      </p:sp>
      <p:sp>
        <p:nvSpPr>
          <p:cNvPr id="6" name="TextBox 5"/>
          <p:cNvSpPr txBox="1"/>
          <p:nvPr/>
        </p:nvSpPr>
        <p:spPr>
          <a:xfrm>
            <a:off x="495452" y="977466"/>
            <a:ext cx="1086118" cy="369332"/>
          </a:xfrm>
          <a:prstGeom prst="rect">
            <a:avLst/>
          </a:prstGeom>
          <a:noFill/>
        </p:spPr>
        <p:txBody>
          <a:bodyPr wrap="square" rtlCol="0">
            <a:spAutoFit/>
          </a:bodyPr>
          <a:lstStyle/>
          <a:p>
            <a:r>
              <a:rPr lang="en-US" b="1" dirty="0" smtClean="0"/>
              <a:t>55</a:t>
            </a:r>
            <a:r>
              <a:rPr lang="en-US" b="1" baseline="30000" dirty="0" smtClean="0"/>
              <a:t>th</a:t>
            </a:r>
            <a:r>
              <a:rPr lang="en-US" b="1" dirty="0" smtClean="0"/>
              <a:t> day</a:t>
            </a:r>
            <a:endParaRPr lang="en-US" b="1" dirty="0"/>
          </a:p>
        </p:txBody>
      </p:sp>
      <p:grpSp>
        <p:nvGrpSpPr>
          <p:cNvPr id="7" name="Group 6"/>
          <p:cNvGrpSpPr/>
          <p:nvPr/>
        </p:nvGrpSpPr>
        <p:grpSpPr>
          <a:xfrm>
            <a:off x="3915847" y="1414757"/>
            <a:ext cx="1841009" cy="1521626"/>
            <a:chOff x="3275229" y="4048701"/>
            <a:chExt cx="1018766" cy="1039491"/>
          </a:xfrm>
          <a:solidFill>
            <a:srgbClr val="009999"/>
          </a:solidFill>
        </p:grpSpPr>
        <p:sp>
          <p:nvSpPr>
            <p:cNvPr id="8" name="Oval 7"/>
            <p:cNvSpPr/>
            <p:nvPr/>
          </p:nvSpPr>
          <p:spPr>
            <a:xfrm>
              <a:off x="3275229" y="4048701"/>
              <a:ext cx="1018766" cy="1039491"/>
            </a:xfrm>
            <a:prstGeom prst="rect">
              <a:avLst/>
            </a:prstGeom>
            <a:grp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9" name="Oval 4"/>
            <p:cNvSpPr/>
            <p:nvPr/>
          </p:nvSpPr>
          <p:spPr>
            <a:xfrm>
              <a:off x="3432879" y="4217725"/>
              <a:ext cx="720376" cy="735031"/>
            </a:xfrm>
            <a:prstGeom prst="rect">
              <a:avLst/>
            </a:prstGeom>
            <a:grp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kern="1200" dirty="0" smtClean="0">
                  <a:solidFill>
                    <a:schemeClr val="bg1"/>
                  </a:solidFill>
                </a:rPr>
                <a:t>Implementation and Group Coaching session</a:t>
              </a:r>
              <a:endParaRPr lang="en-US" sz="1600" b="1" kern="1200" dirty="0">
                <a:solidFill>
                  <a:schemeClr val="bg1"/>
                </a:solidFill>
              </a:endParaRPr>
            </a:p>
          </p:txBody>
        </p:sp>
      </p:grpSp>
      <p:grpSp>
        <p:nvGrpSpPr>
          <p:cNvPr id="10" name="Group 9"/>
          <p:cNvGrpSpPr/>
          <p:nvPr/>
        </p:nvGrpSpPr>
        <p:grpSpPr>
          <a:xfrm>
            <a:off x="5967146" y="1454163"/>
            <a:ext cx="1643306" cy="1483569"/>
            <a:chOff x="109478" y="2513685"/>
            <a:chExt cx="1018766" cy="1039491"/>
          </a:xfrm>
          <a:solidFill>
            <a:srgbClr val="CC66FF"/>
          </a:solidFill>
        </p:grpSpPr>
        <p:sp>
          <p:nvSpPr>
            <p:cNvPr id="11" name="Oval 7"/>
            <p:cNvSpPr/>
            <p:nvPr/>
          </p:nvSpPr>
          <p:spPr>
            <a:xfrm>
              <a:off x="109478" y="2513685"/>
              <a:ext cx="1018766" cy="1039491"/>
            </a:xfrm>
            <a:prstGeom prst="rect">
              <a:avLst/>
            </a:prstGeom>
            <a:grp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12" name="Oval 4"/>
            <p:cNvSpPr/>
            <p:nvPr/>
          </p:nvSpPr>
          <p:spPr>
            <a:xfrm>
              <a:off x="258673" y="2665915"/>
              <a:ext cx="720376" cy="735031"/>
            </a:xfrm>
            <a:prstGeom prst="rect">
              <a:avLst/>
            </a:prstGeom>
            <a:grp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dirty="0" smtClean="0">
                  <a:solidFill>
                    <a:schemeClr val="bg1"/>
                  </a:solidFill>
                </a:rPr>
                <a:t>Two day Personal Impact workshop</a:t>
              </a:r>
              <a:endParaRPr lang="en-US" sz="1600" b="1" kern="1200" dirty="0">
                <a:solidFill>
                  <a:schemeClr val="bg1"/>
                </a:solidFill>
              </a:endParaRPr>
            </a:p>
          </p:txBody>
        </p:sp>
      </p:grpSp>
      <p:grpSp>
        <p:nvGrpSpPr>
          <p:cNvPr id="13" name="Group 12"/>
          <p:cNvGrpSpPr/>
          <p:nvPr/>
        </p:nvGrpSpPr>
        <p:grpSpPr>
          <a:xfrm>
            <a:off x="9845962" y="1467809"/>
            <a:ext cx="1620079" cy="1482960"/>
            <a:chOff x="109478" y="2513685"/>
            <a:chExt cx="1018766" cy="1039491"/>
          </a:xfrm>
          <a:solidFill>
            <a:srgbClr val="CC66FF"/>
          </a:solidFill>
        </p:grpSpPr>
        <p:sp>
          <p:nvSpPr>
            <p:cNvPr id="14" name="Oval 7"/>
            <p:cNvSpPr/>
            <p:nvPr/>
          </p:nvSpPr>
          <p:spPr>
            <a:xfrm>
              <a:off x="109478" y="2513685"/>
              <a:ext cx="1018766" cy="1039491"/>
            </a:xfrm>
            <a:prstGeom prst="rect">
              <a:avLst/>
            </a:prstGeom>
            <a:grp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15" name="Oval 4"/>
            <p:cNvSpPr/>
            <p:nvPr/>
          </p:nvSpPr>
          <p:spPr>
            <a:xfrm>
              <a:off x="258673" y="2665915"/>
              <a:ext cx="720376" cy="735031"/>
            </a:xfrm>
            <a:prstGeom prst="rect">
              <a:avLst/>
            </a:prstGeom>
            <a:grp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dirty="0" smtClean="0">
                  <a:solidFill>
                    <a:schemeClr val="bg1"/>
                  </a:solidFill>
                </a:rPr>
                <a:t>Creative Review</a:t>
              </a:r>
              <a:endParaRPr lang="en-US" sz="1600" b="1" kern="1200" dirty="0">
                <a:solidFill>
                  <a:schemeClr val="bg1"/>
                </a:solidFill>
              </a:endParaRPr>
            </a:p>
          </p:txBody>
        </p:sp>
      </p:grpSp>
      <p:sp>
        <p:nvSpPr>
          <p:cNvPr id="16" name="TextBox 15"/>
          <p:cNvSpPr txBox="1"/>
          <p:nvPr/>
        </p:nvSpPr>
        <p:spPr>
          <a:xfrm>
            <a:off x="8306649" y="1087891"/>
            <a:ext cx="1558343" cy="369332"/>
          </a:xfrm>
          <a:prstGeom prst="rect">
            <a:avLst/>
          </a:prstGeom>
          <a:noFill/>
        </p:spPr>
        <p:txBody>
          <a:bodyPr wrap="square" rtlCol="0">
            <a:spAutoFit/>
          </a:bodyPr>
          <a:lstStyle/>
          <a:p>
            <a:r>
              <a:rPr lang="en-US" b="1" dirty="0" smtClean="0"/>
              <a:t>110</a:t>
            </a:r>
            <a:r>
              <a:rPr lang="en-US" b="1" baseline="30000" dirty="0" smtClean="0"/>
              <a:t>th</a:t>
            </a:r>
            <a:r>
              <a:rPr lang="en-US" b="1" dirty="0" smtClean="0"/>
              <a:t> day</a:t>
            </a:r>
            <a:endParaRPr lang="en-US" b="1" dirty="0"/>
          </a:p>
        </p:txBody>
      </p:sp>
      <p:sp>
        <p:nvSpPr>
          <p:cNvPr id="17" name="Oval 16"/>
          <p:cNvSpPr/>
          <p:nvPr/>
        </p:nvSpPr>
        <p:spPr>
          <a:xfrm>
            <a:off x="234703" y="1385926"/>
            <a:ext cx="1665026" cy="1522984"/>
          </a:xfrm>
          <a:prstGeom prst="triangle">
            <a:avLst/>
          </a:prstGeom>
          <a:solidFill>
            <a:schemeClr val="accent6"/>
          </a:solidFill>
        </p:spPr>
        <p:style>
          <a:lnRef idx="2">
            <a:schemeClr val="lt1">
              <a:hueOff val="0"/>
              <a:satOff val="0"/>
              <a:lumOff val="0"/>
              <a:alphaOff val="0"/>
            </a:schemeClr>
          </a:lnRef>
          <a:fillRef idx="1">
            <a:scrgbClr r="0" g="0" b="0"/>
          </a:fillRef>
          <a:effectRef idx="0">
            <a:schemeClr val="accent3">
              <a:alpha val="50000"/>
              <a:hueOff val="0"/>
              <a:satOff val="0"/>
              <a:lumOff val="0"/>
              <a:alphaOff val="0"/>
            </a:schemeClr>
          </a:effectRef>
          <a:fontRef idx="minor">
            <a:schemeClr val="tx1"/>
          </a:fontRef>
        </p:style>
      </p:sp>
      <p:sp>
        <p:nvSpPr>
          <p:cNvPr id="18" name="Oval 4"/>
          <p:cNvSpPr/>
          <p:nvPr/>
        </p:nvSpPr>
        <p:spPr>
          <a:xfrm>
            <a:off x="436459" y="2015259"/>
            <a:ext cx="1232795" cy="764274"/>
          </a:xfrm>
          <a:prstGeom prst="rect">
            <a:avLst/>
          </a:prstGeom>
          <a:no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kern="1200" dirty="0" smtClean="0">
                <a:solidFill>
                  <a:schemeClr val="bg1"/>
                </a:solidFill>
              </a:rPr>
              <a:t>Internal project Execution</a:t>
            </a:r>
            <a:endParaRPr lang="en-US" sz="1600" b="1" kern="1200" dirty="0">
              <a:solidFill>
                <a:schemeClr val="bg1"/>
              </a:solidFill>
            </a:endParaRPr>
          </a:p>
        </p:txBody>
      </p:sp>
      <p:grpSp>
        <p:nvGrpSpPr>
          <p:cNvPr id="19" name="Group 18"/>
          <p:cNvGrpSpPr/>
          <p:nvPr/>
        </p:nvGrpSpPr>
        <p:grpSpPr>
          <a:xfrm>
            <a:off x="7970357" y="1481459"/>
            <a:ext cx="1550784" cy="1462584"/>
            <a:chOff x="3275229" y="4048701"/>
            <a:chExt cx="1018766" cy="1039491"/>
          </a:xfrm>
          <a:solidFill>
            <a:srgbClr val="009999"/>
          </a:solidFill>
        </p:grpSpPr>
        <p:sp>
          <p:nvSpPr>
            <p:cNvPr id="20" name="Oval 7"/>
            <p:cNvSpPr/>
            <p:nvPr/>
          </p:nvSpPr>
          <p:spPr>
            <a:xfrm>
              <a:off x="3275229" y="4048701"/>
              <a:ext cx="1018766" cy="1039491"/>
            </a:xfrm>
            <a:prstGeom prst="rect">
              <a:avLst/>
            </a:prstGeom>
            <a:grp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21" name="Oval 4"/>
            <p:cNvSpPr/>
            <p:nvPr/>
          </p:nvSpPr>
          <p:spPr>
            <a:xfrm>
              <a:off x="3429217" y="4199499"/>
              <a:ext cx="720376" cy="735031"/>
            </a:xfrm>
            <a:prstGeom prst="rect">
              <a:avLst/>
            </a:prstGeom>
            <a:grp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dirty="0" smtClean="0">
                  <a:solidFill>
                    <a:schemeClr val="bg1"/>
                  </a:solidFill>
                </a:rPr>
                <a:t>One on </a:t>
              </a:r>
              <a:r>
                <a:rPr lang="en-US" sz="1600" b="1" dirty="0" smtClean="0">
                  <a:solidFill>
                    <a:schemeClr val="bg1"/>
                  </a:solidFill>
                </a:rPr>
                <a:t>One In-person </a:t>
              </a:r>
              <a:r>
                <a:rPr lang="en-US" sz="1600" b="1" kern="1200" dirty="0" smtClean="0">
                  <a:solidFill>
                    <a:schemeClr val="bg1"/>
                  </a:solidFill>
                </a:rPr>
                <a:t>Coaching </a:t>
              </a:r>
              <a:r>
                <a:rPr lang="en-US" sz="1600" b="1" kern="1200" dirty="0" smtClean="0">
                  <a:solidFill>
                    <a:schemeClr val="bg1"/>
                  </a:solidFill>
                </a:rPr>
                <a:t>Sessions</a:t>
              </a:r>
              <a:endParaRPr lang="en-US" sz="1600" b="1" kern="1200" dirty="0">
                <a:solidFill>
                  <a:schemeClr val="bg1"/>
                </a:solidFill>
              </a:endParaRPr>
            </a:p>
          </p:txBody>
        </p:sp>
      </p:grpSp>
      <p:sp>
        <p:nvSpPr>
          <p:cNvPr id="22" name="TextBox 21"/>
          <p:cNvSpPr txBox="1"/>
          <p:nvPr/>
        </p:nvSpPr>
        <p:spPr>
          <a:xfrm>
            <a:off x="6407272" y="960606"/>
            <a:ext cx="1558343" cy="369332"/>
          </a:xfrm>
          <a:prstGeom prst="rect">
            <a:avLst/>
          </a:prstGeom>
          <a:noFill/>
        </p:spPr>
        <p:txBody>
          <a:bodyPr wrap="square" rtlCol="0">
            <a:spAutoFit/>
          </a:bodyPr>
          <a:lstStyle/>
          <a:p>
            <a:r>
              <a:rPr lang="en-US" b="1" dirty="0" smtClean="0"/>
              <a:t>95</a:t>
            </a:r>
            <a:r>
              <a:rPr lang="en-US" b="1" baseline="30000" dirty="0" smtClean="0"/>
              <a:t>th</a:t>
            </a:r>
            <a:r>
              <a:rPr lang="en-US" b="1" dirty="0" smtClean="0"/>
              <a:t> day</a:t>
            </a:r>
            <a:endParaRPr lang="en-US" b="1" dirty="0"/>
          </a:p>
        </p:txBody>
      </p:sp>
      <p:sp>
        <p:nvSpPr>
          <p:cNvPr id="23" name="TextBox 22"/>
          <p:cNvSpPr txBox="1"/>
          <p:nvPr/>
        </p:nvSpPr>
        <p:spPr>
          <a:xfrm>
            <a:off x="10200197" y="1060594"/>
            <a:ext cx="1558343" cy="369332"/>
          </a:xfrm>
          <a:prstGeom prst="rect">
            <a:avLst/>
          </a:prstGeom>
          <a:noFill/>
        </p:spPr>
        <p:txBody>
          <a:bodyPr wrap="square" rtlCol="0">
            <a:spAutoFit/>
          </a:bodyPr>
          <a:lstStyle/>
          <a:p>
            <a:r>
              <a:rPr lang="en-US" b="1" dirty="0" smtClean="0"/>
              <a:t>125</a:t>
            </a:r>
            <a:r>
              <a:rPr lang="en-US" b="1" baseline="30000" dirty="0" smtClean="0"/>
              <a:t>th</a:t>
            </a:r>
            <a:r>
              <a:rPr lang="en-US" b="1" dirty="0" smtClean="0"/>
              <a:t> day</a:t>
            </a:r>
            <a:endParaRPr lang="en-US" b="1" dirty="0"/>
          </a:p>
        </p:txBody>
      </p:sp>
      <p:sp>
        <p:nvSpPr>
          <p:cNvPr id="24" name="Oval 7"/>
          <p:cNvSpPr/>
          <p:nvPr/>
        </p:nvSpPr>
        <p:spPr>
          <a:xfrm>
            <a:off x="2047997" y="1413219"/>
            <a:ext cx="1725514" cy="1484528"/>
          </a:xfrm>
          <a:prstGeom prst="rect">
            <a:avLst/>
          </a:prstGeom>
          <a:solidFill>
            <a:srgbClr val="CC66FF"/>
          </a:solidFill>
        </p:spPr>
        <p:style>
          <a:lnRef idx="2">
            <a:schemeClr val="lt1">
              <a:hueOff val="0"/>
              <a:satOff val="0"/>
              <a:lumOff val="0"/>
              <a:alphaOff val="0"/>
            </a:schemeClr>
          </a:lnRef>
          <a:fillRef idx="1">
            <a:scrgbClr r="0" g="0" b="0"/>
          </a:fillRef>
          <a:effectRef idx="0">
            <a:schemeClr val="accent2">
              <a:alpha val="50000"/>
              <a:hueOff val="0"/>
              <a:satOff val="0"/>
              <a:lumOff val="0"/>
              <a:alphaOff val="0"/>
            </a:schemeClr>
          </a:effectRef>
          <a:fontRef idx="minor">
            <a:schemeClr val="tx1"/>
          </a:fontRef>
        </p:style>
      </p:sp>
      <p:sp>
        <p:nvSpPr>
          <p:cNvPr id="25" name="Oval 4"/>
          <p:cNvSpPr/>
          <p:nvPr/>
        </p:nvSpPr>
        <p:spPr>
          <a:xfrm>
            <a:off x="2223096" y="1458593"/>
            <a:ext cx="1423686" cy="1366011"/>
          </a:xfrm>
          <a:prstGeom prst="rect">
            <a:avLst/>
          </a:prstGeom>
          <a:solidFill>
            <a:srgbClr val="CC66FF"/>
          </a:solidFill>
        </p:spPr>
        <p:style>
          <a:lnRef idx="0">
            <a:scrgbClr r="0" g="0" b="0"/>
          </a:lnRef>
          <a:fillRef idx="0">
            <a:scrgbClr r="0" g="0" b="0"/>
          </a:fillRef>
          <a:effectRef idx="0">
            <a:scrgbClr r="0" g="0" b="0"/>
          </a:effectRef>
          <a:fontRef idx="minor">
            <a:schemeClr val="tx1"/>
          </a:fontRef>
        </p:style>
        <p:txBody>
          <a:bodyPr spcFirstLastPara="0" vert="horz" wrap="square" lIns="26433" tIns="12700" rIns="26433" bIns="12700" numCol="1" spcCol="1270" anchor="ctr" anchorCtr="0">
            <a:noAutofit/>
          </a:bodyPr>
          <a:lstStyle/>
          <a:p>
            <a:pPr lvl="0" algn="ctr" defTabSz="444500">
              <a:lnSpc>
                <a:spcPct val="90000"/>
              </a:lnSpc>
              <a:spcBef>
                <a:spcPct val="0"/>
              </a:spcBef>
              <a:spcAft>
                <a:spcPct val="35000"/>
              </a:spcAft>
            </a:pPr>
            <a:r>
              <a:rPr lang="en-US" sz="1600" b="1" dirty="0" smtClean="0">
                <a:solidFill>
                  <a:schemeClr val="bg1"/>
                </a:solidFill>
              </a:rPr>
              <a:t>Two Day Influencing at work workshop</a:t>
            </a:r>
            <a:endParaRPr lang="en-US" sz="1600" b="1" kern="1200" dirty="0">
              <a:solidFill>
                <a:schemeClr val="bg1"/>
              </a:solidFill>
            </a:endParaRPr>
          </a:p>
        </p:txBody>
      </p:sp>
      <p:sp>
        <p:nvSpPr>
          <p:cNvPr id="29" name="TextBox 28"/>
          <p:cNvSpPr txBox="1"/>
          <p:nvPr/>
        </p:nvSpPr>
        <p:spPr>
          <a:xfrm>
            <a:off x="193183" y="3346359"/>
            <a:ext cx="1815921" cy="2642317"/>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r>
              <a:rPr lang="en-US" sz="1200" dirty="0" smtClean="0">
                <a:solidFill>
                  <a:schemeClr val="accent1"/>
                </a:solidFill>
              </a:rPr>
              <a:t>Internal Project Execution</a:t>
            </a:r>
          </a:p>
          <a:p>
            <a:pPr marL="171450" indent="-171450" algn="ctr">
              <a:buFont typeface="Arial" panose="020B0604020202020204" pitchFamily="34" charset="0"/>
              <a:buChar char="•"/>
            </a:pPr>
            <a:r>
              <a:rPr lang="en-US" sz="1200" dirty="0"/>
              <a:t>The line manager and participants block a time together to discuss on the project: execution and deadlines</a:t>
            </a:r>
          </a:p>
        </p:txBody>
      </p:sp>
      <p:sp>
        <p:nvSpPr>
          <p:cNvPr id="30" name="TextBox 29"/>
          <p:cNvSpPr txBox="1"/>
          <p:nvPr/>
        </p:nvSpPr>
        <p:spPr>
          <a:xfrm>
            <a:off x="2011253" y="3335626"/>
            <a:ext cx="1852409" cy="2640171"/>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r>
              <a:rPr lang="en-US" sz="1200" dirty="0" smtClean="0">
                <a:solidFill>
                  <a:schemeClr val="accent1"/>
                </a:solidFill>
              </a:rPr>
              <a:t>Influencing at work workshop</a:t>
            </a:r>
          </a:p>
          <a:p>
            <a:pPr algn="ctr"/>
            <a:r>
              <a:rPr lang="en-US" sz="1200" dirty="0" smtClean="0">
                <a:solidFill>
                  <a:schemeClr val="accent1"/>
                </a:solidFill>
              </a:rPr>
              <a:t>The participants work on:</a:t>
            </a:r>
          </a:p>
          <a:p>
            <a:pPr marL="171450" indent="-171450" algn="ctr">
              <a:buFont typeface="Arial" panose="020B0604020202020204" pitchFamily="34" charset="0"/>
              <a:buChar char="•"/>
            </a:pPr>
            <a:r>
              <a:rPr lang="en-US" sz="1200" dirty="0" smtClean="0"/>
              <a:t>Being able to influence the stakeholder/ client</a:t>
            </a:r>
          </a:p>
          <a:p>
            <a:pPr marL="171450" indent="-171450" algn="ctr">
              <a:buFont typeface="Arial" panose="020B0604020202020204" pitchFamily="34" charset="0"/>
              <a:buChar char="•"/>
            </a:pPr>
            <a:r>
              <a:rPr lang="en-US" sz="1200" dirty="0" smtClean="0"/>
              <a:t>Creating buy in for themselves by being persuasive</a:t>
            </a:r>
          </a:p>
          <a:p>
            <a:pPr marL="171450" indent="-171450" algn="ctr">
              <a:buFont typeface="Arial" panose="020B0604020202020204" pitchFamily="34" charset="0"/>
              <a:buChar char="•"/>
            </a:pPr>
            <a:r>
              <a:rPr lang="en-US" sz="1200" dirty="0" smtClean="0"/>
              <a:t>Proactively communicating for seamless delivery</a:t>
            </a:r>
          </a:p>
        </p:txBody>
      </p:sp>
      <p:sp>
        <p:nvSpPr>
          <p:cNvPr id="31" name="TextBox 30"/>
          <p:cNvSpPr txBox="1"/>
          <p:nvPr/>
        </p:nvSpPr>
        <p:spPr>
          <a:xfrm>
            <a:off x="3871222" y="3322746"/>
            <a:ext cx="1911392" cy="2678810"/>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endParaRPr lang="en-US" sz="1200" dirty="0" smtClean="0">
              <a:solidFill>
                <a:schemeClr val="accent1"/>
              </a:solidFill>
            </a:endParaRPr>
          </a:p>
          <a:p>
            <a:pPr algn="ctr"/>
            <a:r>
              <a:rPr lang="en-US" sz="1200" dirty="0" smtClean="0">
                <a:solidFill>
                  <a:schemeClr val="accent1"/>
                </a:solidFill>
              </a:rPr>
              <a:t>Implementation day</a:t>
            </a:r>
          </a:p>
          <a:p>
            <a:pPr algn="ctr"/>
            <a:r>
              <a:rPr lang="en-US" sz="1200" dirty="0">
                <a:solidFill>
                  <a:schemeClr val="accent1"/>
                </a:solidFill>
              </a:rPr>
              <a:t>Implementation Day</a:t>
            </a:r>
          </a:p>
          <a:p>
            <a:pPr algn="ctr"/>
            <a:r>
              <a:rPr lang="en-US" sz="1200" dirty="0"/>
              <a:t>Participants share their challenges and successes </a:t>
            </a:r>
            <a:r>
              <a:rPr lang="en-US" sz="1200" dirty="0" smtClean="0"/>
              <a:t>while influencing.</a:t>
            </a:r>
          </a:p>
          <a:p>
            <a:pPr algn="ctr"/>
            <a:r>
              <a:rPr lang="en-US" sz="1200" dirty="0">
                <a:solidFill>
                  <a:schemeClr val="accent1"/>
                </a:solidFill>
              </a:rPr>
              <a:t>Group Coaching Session</a:t>
            </a:r>
          </a:p>
          <a:p>
            <a:pPr algn="ctr"/>
            <a:r>
              <a:rPr lang="en-US" sz="1200" dirty="0"/>
              <a:t>Post the intervention, we divide the participants into groups with similar needs and conduct a group coaching </a:t>
            </a:r>
            <a:r>
              <a:rPr lang="en-US" sz="1200" dirty="0" smtClean="0"/>
              <a:t>session where they rehearse and get coached.</a:t>
            </a:r>
            <a:endParaRPr lang="en-US" sz="1200" dirty="0"/>
          </a:p>
        </p:txBody>
      </p:sp>
      <p:sp>
        <p:nvSpPr>
          <p:cNvPr id="33" name="TextBox 32"/>
          <p:cNvSpPr txBox="1"/>
          <p:nvPr/>
        </p:nvSpPr>
        <p:spPr>
          <a:xfrm>
            <a:off x="7732735" y="3335628"/>
            <a:ext cx="1926419" cy="2665926"/>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r>
              <a:rPr lang="en-US" sz="1200" dirty="0" smtClean="0">
                <a:solidFill>
                  <a:schemeClr val="accent1"/>
                </a:solidFill>
              </a:rPr>
              <a:t>One on One Coaching Sessions</a:t>
            </a:r>
          </a:p>
          <a:p>
            <a:pPr marL="171450" indent="-171450" algn="ctr">
              <a:buFont typeface="Arial" panose="020B0604020202020204" pitchFamily="34" charset="0"/>
              <a:buChar char="•"/>
            </a:pPr>
            <a:r>
              <a:rPr lang="en-US" sz="1200" dirty="0" smtClean="0"/>
              <a:t>Reviewing the goals and the journey</a:t>
            </a:r>
          </a:p>
          <a:p>
            <a:pPr marL="171450" indent="-171450" algn="ctr">
              <a:buFont typeface="Arial" panose="020B0604020202020204" pitchFamily="34" charset="0"/>
              <a:buChar char="•"/>
            </a:pPr>
            <a:r>
              <a:rPr lang="en-US" sz="1200" dirty="0" smtClean="0"/>
              <a:t>Challenges and obstacles faced while making an impact during meetings</a:t>
            </a:r>
            <a:r>
              <a:rPr lang="en-US" sz="1200" dirty="0" smtClean="0"/>
              <a:t>/ conversation </a:t>
            </a:r>
            <a:r>
              <a:rPr lang="en-US" sz="1200" dirty="0" smtClean="0"/>
              <a:t>or interactions</a:t>
            </a:r>
          </a:p>
        </p:txBody>
      </p:sp>
      <p:sp>
        <p:nvSpPr>
          <p:cNvPr id="34" name="TextBox 33"/>
          <p:cNvSpPr txBox="1"/>
          <p:nvPr/>
        </p:nvSpPr>
        <p:spPr>
          <a:xfrm>
            <a:off x="5800907" y="3307721"/>
            <a:ext cx="1911392" cy="2678810"/>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endParaRPr lang="en-US" sz="1200" dirty="0" smtClean="0">
              <a:solidFill>
                <a:schemeClr val="accent1"/>
              </a:solidFill>
            </a:endParaRPr>
          </a:p>
          <a:p>
            <a:pPr algn="ctr"/>
            <a:r>
              <a:rPr lang="en-US" sz="1200" dirty="0" smtClean="0">
                <a:solidFill>
                  <a:schemeClr val="accent1"/>
                </a:solidFill>
              </a:rPr>
              <a:t>Personal Impact workshop</a:t>
            </a:r>
          </a:p>
          <a:p>
            <a:pPr algn="ctr"/>
            <a:r>
              <a:rPr lang="en-US" sz="1200" dirty="0" smtClean="0">
                <a:solidFill>
                  <a:schemeClr val="accent1"/>
                </a:solidFill>
              </a:rPr>
              <a:t>This workshop is on:</a:t>
            </a:r>
          </a:p>
          <a:p>
            <a:pPr marL="171450" indent="-171450" algn="ctr">
              <a:buFont typeface="Arial" panose="020B0604020202020204" pitchFamily="34" charset="0"/>
              <a:buChar char="•"/>
            </a:pPr>
            <a:r>
              <a:rPr lang="en-US" sz="1200" dirty="0"/>
              <a:t>Being able to present themselves in an impactful way</a:t>
            </a:r>
          </a:p>
          <a:p>
            <a:pPr marL="171450" indent="-171450" algn="ctr">
              <a:buFont typeface="Arial" panose="020B0604020202020204" pitchFamily="34" charset="0"/>
              <a:buChar char="•"/>
            </a:pPr>
            <a:r>
              <a:rPr lang="en-US" sz="1200" dirty="0"/>
              <a:t>Handle situations confidently</a:t>
            </a:r>
          </a:p>
          <a:p>
            <a:pPr marL="171450" indent="-171450" algn="ctr">
              <a:buFont typeface="Arial" panose="020B0604020202020204" pitchFamily="34" charset="0"/>
              <a:buChar char="•"/>
            </a:pPr>
            <a:r>
              <a:rPr lang="en-US" sz="1200" dirty="0"/>
              <a:t>How to be visible and create a space for themselves.</a:t>
            </a:r>
          </a:p>
        </p:txBody>
      </p:sp>
      <p:sp>
        <p:nvSpPr>
          <p:cNvPr id="35" name="TextBox 34"/>
          <p:cNvSpPr txBox="1"/>
          <p:nvPr/>
        </p:nvSpPr>
        <p:spPr>
          <a:xfrm>
            <a:off x="9675298" y="3281966"/>
            <a:ext cx="1941446" cy="2758225"/>
          </a:xfrm>
          <a:prstGeom prst="roundRect">
            <a:avLst/>
          </a:prstGeom>
          <a:ln>
            <a:solidFill>
              <a:schemeClr val="bg2">
                <a:lumMod val="50000"/>
              </a:schemeClr>
            </a:solidFill>
          </a:ln>
        </p:spPr>
        <p:txBody>
          <a:bodyPr vert="horz" lIns="91440" tIns="45720" rIns="91440" bIns="45720" rtlCol="0" anchor="ctr">
            <a:noAutofit/>
          </a:bodyPr>
          <a:lstStyle>
            <a:lvl1pPr>
              <a:lnSpc>
                <a:spcPct val="90000"/>
              </a:lnSpc>
              <a:spcBef>
                <a:spcPct val="0"/>
              </a:spcBef>
              <a:buNone/>
              <a:defRPr sz="3600" b="1">
                <a:solidFill>
                  <a:schemeClr val="tx2"/>
                </a:solidFill>
                <a:ea typeface="+mj-ea"/>
                <a:cs typeface="+mj-cs"/>
              </a:defRPr>
            </a:lvl1pPr>
          </a:lstStyle>
          <a:p>
            <a:pPr algn="ctr"/>
            <a:r>
              <a:rPr lang="en-US" sz="1200" dirty="0" smtClean="0">
                <a:solidFill>
                  <a:schemeClr val="accent1"/>
                </a:solidFill>
              </a:rPr>
              <a:t>Creative review</a:t>
            </a:r>
          </a:p>
          <a:p>
            <a:pPr marL="171450" indent="-171450" algn="ctr">
              <a:buFont typeface="Arial" panose="020B0604020202020204" pitchFamily="34" charset="0"/>
              <a:buChar char="•"/>
            </a:pPr>
            <a:r>
              <a:rPr lang="en-US" sz="1200" dirty="0" smtClean="0"/>
              <a:t>Participants get together to share their experiences and learnings from the journey</a:t>
            </a:r>
          </a:p>
          <a:p>
            <a:pPr marL="171450" indent="-171450" algn="ctr">
              <a:buFont typeface="Arial" panose="020B0604020202020204" pitchFamily="34" charset="0"/>
              <a:buChar char="•"/>
            </a:pPr>
            <a:r>
              <a:rPr lang="en-US" sz="1200" dirty="0" smtClean="0"/>
              <a:t>They share a 3 minute presentation using a prop or a creative tool.</a:t>
            </a:r>
          </a:p>
        </p:txBody>
      </p:sp>
    </p:spTree>
    <p:extLst>
      <p:ext uri="{BB962C8B-B14F-4D97-AF65-F5344CB8AC3E}">
        <p14:creationId xmlns:p14="http://schemas.microsoft.com/office/powerpoint/2010/main" val="1259961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Box 2"/>
          <p:cNvSpPr txBox="1">
            <a:spLocks noChangeArrowheads="1"/>
          </p:cNvSpPr>
          <p:nvPr/>
        </p:nvSpPr>
        <p:spPr bwMode="auto">
          <a:xfrm>
            <a:off x="118666" y="154546"/>
            <a:ext cx="6473203" cy="569387"/>
          </a:xfrm>
          <a:prstGeom prst="rect">
            <a:avLst/>
          </a:prstGeom>
          <a:noFill/>
          <a:ln w="9525">
            <a:noFill/>
            <a:miter lim="800000"/>
            <a:headEnd/>
            <a:tailEnd/>
          </a:ln>
          <a:effectLst/>
        </p:spPr>
        <p:txBody>
          <a:bodyPr anchor="ctr"/>
          <a:lstStyle>
            <a:defPPr>
              <a:defRPr lang="en-US"/>
            </a:defPPr>
            <a:lvl1pPr>
              <a:defRPr sz="3100" b="1">
                <a:solidFill>
                  <a:schemeClr val="tx2"/>
                </a:solidFill>
              </a:defRPr>
            </a:lvl1pPr>
          </a:lstStyle>
          <a:p>
            <a:r>
              <a:rPr lang="en-US" sz="2400" dirty="0"/>
              <a:t>Your </a:t>
            </a:r>
            <a:r>
              <a:rPr lang="en-US" sz="2400" dirty="0" smtClean="0"/>
              <a:t>Investment for 1 batch with 12 participants</a:t>
            </a:r>
            <a:endParaRPr lang="en-US" sz="2400" dirty="0"/>
          </a:p>
        </p:txBody>
      </p:sp>
      <p:graphicFrame>
        <p:nvGraphicFramePr>
          <p:cNvPr id="2" name="Table 1"/>
          <p:cNvGraphicFramePr>
            <a:graphicFrameLocks noGrp="1"/>
          </p:cNvGraphicFramePr>
          <p:nvPr>
            <p:extLst>
              <p:ext uri="{D42A27DB-BD31-4B8C-83A1-F6EECF244321}">
                <p14:modId xmlns:p14="http://schemas.microsoft.com/office/powerpoint/2010/main" val="2932813155"/>
              </p:ext>
            </p:extLst>
          </p:nvPr>
        </p:nvGraphicFramePr>
        <p:xfrm>
          <a:off x="1223494" y="1145602"/>
          <a:ext cx="9388697" cy="5182530"/>
        </p:xfrm>
        <a:graphic>
          <a:graphicData uri="http://schemas.openxmlformats.org/drawingml/2006/table">
            <a:tbl>
              <a:tblPr>
                <a:tableStyleId>{616DA210-FB5B-4158-B5E0-FEB733F419BA}</a:tableStyleId>
              </a:tblPr>
              <a:tblGrid>
                <a:gridCol w="779746"/>
                <a:gridCol w="4080072"/>
                <a:gridCol w="2788049"/>
                <a:gridCol w="1740830"/>
              </a:tblGrid>
              <a:tr h="476518">
                <a:tc gridSpan="4">
                  <a:txBody>
                    <a:bodyPr/>
                    <a:lstStyle/>
                    <a:p>
                      <a:pPr algn="ctr" fontAlgn="ctr"/>
                      <a:r>
                        <a:rPr lang="en-US" sz="1600" b="1" u="sng" strike="noStrike" dirty="0">
                          <a:effectLst/>
                        </a:rPr>
                        <a:t>Diagnose &amp; Design (For the whole Intervention)</a:t>
                      </a:r>
                      <a:endParaRPr lang="en-US" sz="1600" b="1" i="0" u="sng" strike="noStrike" dirty="0">
                        <a:solidFill>
                          <a:srgbClr val="000000"/>
                        </a:solidFill>
                        <a:effectLst/>
                        <a:latin typeface="Calibri" panose="020F0502020204030204" pitchFamily="34" charset="0"/>
                      </a:endParaRPr>
                    </a:p>
                  </a:txBody>
                  <a:tcPr marL="8532" marR="8532" marT="8532" marB="0" anchor="ctr">
                    <a:solidFill>
                      <a:schemeClr val="accent2">
                        <a:lumMod val="60000"/>
                        <a:lumOff val="4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r>
              <a:tr h="837463">
                <a:tc gridSpan="2">
                  <a:txBody>
                    <a:bodyPr/>
                    <a:lstStyle/>
                    <a:p>
                      <a:pPr algn="ctr" fontAlgn="ctr"/>
                      <a:r>
                        <a:rPr lang="en-US" sz="1300" u="none" strike="noStrike" dirty="0" smtClean="0">
                          <a:effectLst/>
                        </a:rPr>
                        <a:t>One</a:t>
                      </a:r>
                      <a:r>
                        <a:rPr lang="en-US" sz="1300" u="none" strike="noStrike" baseline="0" dirty="0" smtClean="0">
                          <a:effectLst/>
                        </a:rPr>
                        <a:t> Day Diagnostic Interviews</a:t>
                      </a:r>
                    </a:p>
                    <a:p>
                      <a:pPr algn="ctr" fontAlgn="ctr"/>
                      <a:r>
                        <a:rPr lang="en-US" sz="1300" u="none" strike="noStrike" dirty="0" smtClean="0">
                          <a:effectLst/>
                        </a:rPr>
                        <a:t>Design (</a:t>
                      </a:r>
                      <a:r>
                        <a:rPr lang="en-US" sz="1300" u="none" strike="noStrike" baseline="0" dirty="0" smtClean="0">
                          <a:effectLst/>
                        </a:rPr>
                        <a:t> creating report, customizing design, presentation of design</a:t>
                      </a:r>
                      <a:r>
                        <a:rPr lang="en-US" sz="1300" u="none" strike="noStrike" dirty="0" smtClean="0">
                          <a:effectLst/>
                        </a:rPr>
                        <a:t>)- 2 day worth of</a:t>
                      </a:r>
                      <a:r>
                        <a:rPr lang="en-US" sz="1300" u="none" strike="noStrike" baseline="0" dirty="0" smtClean="0">
                          <a:effectLst/>
                        </a:rPr>
                        <a:t> investment for designing the entire journey</a:t>
                      </a:r>
                      <a:endParaRPr lang="en-US" sz="1300" b="0" i="0" u="none" strike="noStrike" dirty="0">
                        <a:solidFill>
                          <a:srgbClr val="000000"/>
                        </a:solidFill>
                        <a:effectLst/>
                        <a:latin typeface="Calibri" panose="020F0502020204030204" pitchFamily="34" charset="0"/>
                      </a:endParaRPr>
                    </a:p>
                  </a:txBody>
                  <a:tcPr marL="8532" marR="8532" marT="8532" marB="0" anchor="ctr">
                    <a:solidFill>
                      <a:schemeClr val="accent2">
                        <a:lumMod val="60000"/>
                        <a:lumOff val="40000"/>
                      </a:schemeClr>
                    </a:solidFill>
                  </a:tcPr>
                </a:tc>
                <a:tc hMerge="1">
                  <a:txBody>
                    <a:bodyPr/>
                    <a:lstStyle/>
                    <a:p>
                      <a:endParaRPr lang="en-US"/>
                    </a:p>
                  </a:txBody>
                  <a:tcPr/>
                </a:tc>
                <a:tc gridSpan="2">
                  <a:txBody>
                    <a:bodyPr/>
                    <a:lstStyle/>
                    <a:p>
                      <a:pPr algn="ctr" fontAlgn="t"/>
                      <a:endParaRPr lang="en-US" sz="1300" u="none" strike="noStrike" dirty="0" smtClean="0">
                        <a:effectLst/>
                      </a:endParaRPr>
                    </a:p>
                    <a:p>
                      <a:pPr algn="ctr" fontAlgn="t"/>
                      <a:r>
                        <a:rPr lang="en-US" sz="1300" u="none" strike="noStrike" dirty="0" smtClean="0">
                          <a:effectLst/>
                        </a:rPr>
                        <a:t>INR </a:t>
                      </a:r>
                      <a:r>
                        <a:rPr lang="en-US" sz="1300" u="none" strike="noStrike" dirty="0" smtClean="0">
                          <a:effectLst/>
                        </a:rPr>
                        <a:t>30,000</a:t>
                      </a:r>
                      <a:r>
                        <a:rPr lang="en-US" sz="1300" u="none" strike="noStrike" dirty="0">
                          <a:effectLst/>
                        </a:rPr>
                        <a:t>/- (One time charge</a:t>
                      </a:r>
                      <a:r>
                        <a:rPr lang="en-US" sz="1300" u="none" strike="noStrike" dirty="0" smtClean="0">
                          <a:effectLst/>
                        </a:rPr>
                        <a:t>)</a:t>
                      </a:r>
                    </a:p>
                    <a:p>
                      <a:pPr marL="0" marR="0" indent="0" algn="ctr" defTabSz="914400" rtl="0" eaLnBrk="1" fontAlgn="t" latinLnBrk="0" hangingPunct="1">
                        <a:lnSpc>
                          <a:spcPct val="100000"/>
                        </a:lnSpc>
                        <a:spcBef>
                          <a:spcPts val="0"/>
                        </a:spcBef>
                        <a:spcAft>
                          <a:spcPts val="0"/>
                        </a:spcAft>
                        <a:buClrTx/>
                        <a:buSzTx/>
                        <a:buFontTx/>
                        <a:buNone/>
                        <a:tabLst/>
                        <a:defRPr/>
                      </a:pPr>
                      <a:r>
                        <a:rPr lang="en-US" sz="1300" u="none" strike="noStrike" dirty="0" smtClean="0">
                          <a:effectLst/>
                        </a:rPr>
                        <a:t>INR </a:t>
                      </a:r>
                      <a:r>
                        <a:rPr lang="en-US" sz="1300" u="none" strike="noStrike" dirty="0" smtClean="0">
                          <a:effectLst/>
                        </a:rPr>
                        <a:t>60,000</a:t>
                      </a:r>
                      <a:r>
                        <a:rPr lang="en-US" sz="1300" u="none" strike="noStrike" dirty="0" smtClean="0">
                          <a:effectLst/>
                        </a:rPr>
                        <a:t>/- (One time charge) </a:t>
                      </a:r>
                      <a:endParaRPr lang="en-US" sz="1300" b="0" i="0" u="none" strike="noStrike" dirty="0" smtClean="0">
                        <a:solidFill>
                          <a:srgbClr val="000000"/>
                        </a:solidFill>
                        <a:effectLst/>
                        <a:latin typeface="Calibri" panose="020F0502020204030204" pitchFamily="34" charset="0"/>
                      </a:endParaRPr>
                    </a:p>
                    <a:p>
                      <a:pPr algn="ctr" fontAlgn="t"/>
                      <a:r>
                        <a:rPr lang="en-US" sz="1300" u="none" strike="noStrike" dirty="0" smtClean="0">
                          <a:effectLst/>
                        </a:rPr>
                        <a:t> </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2">
                        <a:lumMod val="60000"/>
                        <a:lumOff val="40000"/>
                      </a:schemeClr>
                    </a:solidFill>
                  </a:tcPr>
                </a:tc>
                <a:tc hMerge="1">
                  <a:txBody>
                    <a:bodyPr/>
                    <a:lstStyle/>
                    <a:p>
                      <a:endParaRPr lang="en-US"/>
                    </a:p>
                  </a:txBody>
                  <a:tcPr/>
                </a:tc>
              </a:tr>
              <a:tr h="386030">
                <a:tc gridSpan="4">
                  <a:txBody>
                    <a:bodyPr/>
                    <a:lstStyle/>
                    <a:p>
                      <a:pPr algn="ctr" fontAlgn="t"/>
                      <a:r>
                        <a:rPr lang="en-US" sz="1600" b="1" u="sng" strike="noStrike" dirty="0">
                          <a:effectLst/>
                        </a:rPr>
                        <a:t>Delivery (for each batch of </a:t>
                      </a:r>
                      <a:r>
                        <a:rPr lang="en-US" sz="1600" b="1" u="sng" strike="noStrike" dirty="0" smtClean="0">
                          <a:effectLst/>
                        </a:rPr>
                        <a:t>12</a:t>
                      </a:r>
                      <a:r>
                        <a:rPr lang="en-US" sz="1600" b="1" u="sng" strike="noStrike" baseline="0" dirty="0" smtClean="0">
                          <a:effectLst/>
                        </a:rPr>
                        <a:t> </a:t>
                      </a:r>
                      <a:r>
                        <a:rPr lang="en-US" sz="1600" b="1" u="sng" strike="noStrike" dirty="0" smtClean="0">
                          <a:effectLst/>
                        </a:rPr>
                        <a:t>leaders</a:t>
                      </a:r>
                      <a:r>
                        <a:rPr lang="en-US" sz="1600" b="1" u="sng" strike="noStrike" dirty="0">
                          <a:effectLst/>
                        </a:rPr>
                        <a:t>)</a:t>
                      </a:r>
                      <a:endParaRPr lang="en-US" sz="1600" b="1" i="0" u="sng"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r>
              <a:tr h="291701">
                <a:tc>
                  <a:txBody>
                    <a:bodyPr/>
                    <a:lstStyle/>
                    <a:p>
                      <a:pPr algn="just" fontAlgn="t"/>
                      <a:r>
                        <a:rPr lang="en-US" sz="1300" u="none" strike="noStrike" dirty="0">
                          <a:effectLst/>
                        </a:rPr>
                        <a:t> </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ctr" fontAlgn="t"/>
                      <a:r>
                        <a:rPr lang="en-US" sz="1400" b="1" u="sng" strike="noStrike" dirty="0">
                          <a:effectLst/>
                        </a:rPr>
                        <a:t>Activity </a:t>
                      </a:r>
                      <a:endParaRPr lang="en-US" sz="1400" b="1" i="0" u="sng"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ctr" fontAlgn="t"/>
                      <a:r>
                        <a:rPr lang="en-US" sz="1400" b="1" u="sng" strike="noStrike" dirty="0">
                          <a:effectLst/>
                        </a:rPr>
                        <a:t>Investment</a:t>
                      </a:r>
                      <a:endParaRPr lang="en-US" sz="1400" b="1" i="0" u="sng" strike="noStrike" dirty="0">
                        <a:solidFill>
                          <a:srgbClr val="000000"/>
                        </a:solidFill>
                        <a:effectLst/>
                        <a:latin typeface="Calibri" panose="020F0502020204030204" pitchFamily="34" charset="0"/>
                      </a:endParaRPr>
                    </a:p>
                  </a:txBody>
                  <a:tcPr marL="8532" marR="8532" marT="8532" marB="0">
                    <a:solidFill>
                      <a:schemeClr val="accent3">
                        <a:lumMod val="60000"/>
                        <a:lumOff val="40000"/>
                      </a:schemeClr>
                    </a:solidFill>
                  </a:tcPr>
                </a:tc>
                <a:tc>
                  <a:txBody>
                    <a:bodyPr/>
                    <a:lstStyle/>
                    <a:p>
                      <a:pPr algn="ctr" fontAlgn="t"/>
                      <a:r>
                        <a:rPr lang="en-US" sz="1600" u="none" strike="noStrike" dirty="0">
                          <a:effectLst/>
                        </a:rPr>
                        <a:t> </a:t>
                      </a:r>
                      <a:endParaRPr lang="en-US" sz="1600" b="0" i="0" u="none" strike="noStrike" dirty="0">
                        <a:solidFill>
                          <a:srgbClr val="000000"/>
                        </a:solidFill>
                        <a:effectLst/>
                        <a:latin typeface="Arial" panose="020B0604020202020204" pitchFamily="34" charset="0"/>
                      </a:endParaRPr>
                    </a:p>
                  </a:txBody>
                  <a:tcPr marL="8532" marR="8532" marT="8532" marB="0">
                    <a:solidFill>
                      <a:schemeClr val="accent2">
                        <a:lumMod val="60000"/>
                        <a:lumOff val="40000"/>
                      </a:schemeClr>
                    </a:solidFill>
                  </a:tcPr>
                </a:tc>
              </a:tr>
              <a:tr h="470485">
                <a:tc>
                  <a:txBody>
                    <a:bodyPr/>
                    <a:lstStyle/>
                    <a:p>
                      <a:pPr algn="just" fontAlgn="t"/>
                      <a:r>
                        <a:rPr lang="en-US" sz="1300" u="none" strike="noStrike" dirty="0">
                          <a:effectLst/>
                        </a:rPr>
                        <a:t>Step </a:t>
                      </a:r>
                      <a:r>
                        <a:rPr lang="en-US" sz="1300" u="none" strike="noStrike" dirty="0" smtClean="0">
                          <a:effectLst/>
                        </a:rPr>
                        <a:t>1</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just" fontAlgn="t"/>
                      <a:r>
                        <a:rPr lang="en-US" sz="1300" u="none" strike="noStrike" dirty="0">
                          <a:effectLst/>
                        </a:rPr>
                        <a:t>Professional Fee for delivery of </a:t>
                      </a:r>
                      <a:r>
                        <a:rPr lang="en-US" sz="1300" u="none" strike="noStrike" dirty="0" smtClean="0">
                          <a:effectLst/>
                        </a:rPr>
                        <a:t>two day Presenting with Presence workshop </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l" fontAlgn="t"/>
                      <a:r>
                        <a:rPr lang="en-US" sz="1300" u="none" strike="noStrike" dirty="0">
                          <a:effectLst/>
                        </a:rPr>
                        <a:t>INR </a:t>
                      </a:r>
                      <a:r>
                        <a:rPr lang="en-US" sz="1300" u="none" strike="noStrike" dirty="0" smtClean="0">
                          <a:effectLst/>
                        </a:rPr>
                        <a:t>55,000 </a:t>
                      </a:r>
                      <a:r>
                        <a:rPr lang="en-US" sz="1300" u="none" strike="noStrike" dirty="0">
                          <a:effectLst/>
                        </a:rPr>
                        <a:t>Per Day per consultant X </a:t>
                      </a:r>
                      <a:r>
                        <a:rPr lang="en-US" sz="1300" u="none" strike="noStrike" dirty="0" smtClean="0">
                          <a:effectLst/>
                        </a:rPr>
                        <a:t>2</a:t>
                      </a:r>
                      <a:r>
                        <a:rPr lang="en-US" sz="1300" u="none" strike="noStrike" baseline="0" dirty="0" smtClean="0">
                          <a:effectLst/>
                        </a:rPr>
                        <a:t> </a:t>
                      </a:r>
                      <a:r>
                        <a:rPr lang="en-US" sz="1300" u="none" strike="noStrike" dirty="0" smtClean="0">
                          <a:effectLst/>
                        </a:rPr>
                        <a:t>workshop Days X 2 consultants</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3">
                        <a:lumMod val="60000"/>
                        <a:lumOff val="40000"/>
                      </a:schemeClr>
                    </a:solidFill>
                  </a:tcPr>
                </a:tc>
                <a:tc>
                  <a:txBody>
                    <a:bodyPr/>
                    <a:lstStyle/>
                    <a:p>
                      <a:pPr algn="ctr" fontAlgn="t"/>
                      <a:r>
                        <a:rPr lang="en-US" sz="1300" u="none" strike="noStrike" dirty="0">
                          <a:effectLst/>
                        </a:rPr>
                        <a:t>INR </a:t>
                      </a:r>
                      <a:r>
                        <a:rPr lang="en-US" sz="1300" u="none" strike="noStrike" dirty="0" smtClean="0">
                          <a:effectLst/>
                        </a:rPr>
                        <a:t>2,20,000</a:t>
                      </a:r>
                      <a:r>
                        <a:rPr lang="en-US" sz="1300" u="none" strike="noStrike" dirty="0">
                          <a:effectLst/>
                        </a:rPr>
                        <a:t>/-</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2">
                        <a:lumMod val="60000"/>
                        <a:lumOff val="40000"/>
                      </a:schemeClr>
                    </a:solidFill>
                  </a:tcPr>
                </a:tc>
              </a:tr>
              <a:tr h="235242">
                <a:tc>
                  <a:txBody>
                    <a:bodyPr/>
                    <a:lstStyle/>
                    <a:p>
                      <a:pPr algn="just" fontAlgn="t"/>
                      <a:r>
                        <a:rPr lang="en-US" sz="1300" b="0" i="0" u="none" strike="noStrike" dirty="0" smtClean="0">
                          <a:solidFill>
                            <a:srgbClr val="000000"/>
                          </a:solidFill>
                          <a:effectLst/>
                          <a:latin typeface="Calibri" panose="020F0502020204030204" pitchFamily="34" charset="0"/>
                        </a:rPr>
                        <a:t>Step</a:t>
                      </a:r>
                      <a:r>
                        <a:rPr lang="en-US" sz="1300" b="0" i="0" u="none" strike="noStrike" baseline="0" dirty="0" smtClean="0">
                          <a:solidFill>
                            <a:srgbClr val="000000"/>
                          </a:solidFill>
                          <a:effectLst/>
                          <a:latin typeface="Calibri" panose="020F0502020204030204" pitchFamily="34" charset="0"/>
                        </a:rPr>
                        <a:t> 5</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just" fontAlgn="t"/>
                      <a:r>
                        <a:rPr lang="en-US" sz="1300" u="none" strike="noStrike" dirty="0" smtClean="0">
                          <a:effectLst/>
                        </a:rPr>
                        <a:t>Professional Fee for delivery of one day Reaching</a:t>
                      </a:r>
                      <a:r>
                        <a:rPr lang="en-US" sz="1300" u="none" strike="noStrike" baseline="0" dirty="0" smtClean="0">
                          <a:effectLst/>
                        </a:rPr>
                        <a:t> Your Peak </a:t>
                      </a:r>
                      <a:r>
                        <a:rPr lang="en-US" sz="1300" u="none" strike="noStrike" dirty="0" smtClean="0">
                          <a:effectLst/>
                        </a:rPr>
                        <a:t>workshop </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l" fontAlgn="t"/>
                      <a:r>
                        <a:rPr lang="en-US" sz="1300" u="none" strike="noStrike" dirty="0" smtClean="0">
                          <a:effectLst/>
                        </a:rPr>
                        <a:t>INR </a:t>
                      </a:r>
                      <a:r>
                        <a:rPr lang="en-US" sz="1300" u="none" strike="noStrike" dirty="0" smtClean="0">
                          <a:effectLst/>
                        </a:rPr>
                        <a:t>55,000 </a:t>
                      </a:r>
                      <a:r>
                        <a:rPr lang="en-US" sz="1300" u="none" strike="noStrike" dirty="0" smtClean="0">
                          <a:effectLst/>
                        </a:rPr>
                        <a:t>Per Day per consultant X </a:t>
                      </a:r>
                      <a:r>
                        <a:rPr lang="en-US" sz="1300" u="none" strike="noStrike" baseline="0" dirty="0" smtClean="0">
                          <a:effectLst/>
                        </a:rPr>
                        <a:t> 1 </a:t>
                      </a:r>
                      <a:r>
                        <a:rPr lang="en-US" sz="1300" u="none" strike="noStrike" dirty="0" smtClean="0">
                          <a:effectLst/>
                        </a:rPr>
                        <a:t>workshop Days X 1 consultant</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3">
                        <a:lumMod val="60000"/>
                        <a:lumOff val="40000"/>
                      </a:schemeClr>
                    </a:solidFill>
                  </a:tcPr>
                </a:tc>
                <a:tc>
                  <a:txBody>
                    <a:bodyPr/>
                    <a:lstStyle/>
                    <a:p>
                      <a:pPr algn="ctr" fontAlgn="t"/>
                      <a:r>
                        <a:rPr lang="en-US" sz="1300" b="0" i="0" u="none" strike="noStrike" dirty="0" smtClean="0">
                          <a:solidFill>
                            <a:srgbClr val="000000"/>
                          </a:solidFill>
                          <a:effectLst/>
                          <a:latin typeface="Calibri" panose="020F0502020204030204" pitchFamily="34" charset="0"/>
                        </a:rPr>
                        <a:t>INR </a:t>
                      </a:r>
                      <a:r>
                        <a:rPr lang="en-US" sz="1300" b="0" i="0" u="none" strike="noStrike" dirty="0" smtClean="0">
                          <a:solidFill>
                            <a:srgbClr val="000000"/>
                          </a:solidFill>
                          <a:effectLst/>
                          <a:latin typeface="Calibri" panose="020F0502020204030204" pitchFamily="34" charset="0"/>
                        </a:rPr>
                        <a:t>55,000</a:t>
                      </a:r>
                      <a:r>
                        <a:rPr lang="en-US" sz="1300" b="0" i="0" u="none" strike="noStrike" dirty="0" smtClean="0">
                          <a:solidFill>
                            <a:srgbClr val="000000"/>
                          </a:solidFill>
                          <a:effectLst/>
                          <a:latin typeface="Calibri" panose="020F0502020204030204" pitchFamily="34" charset="0"/>
                        </a:rPr>
                        <a:t>/-</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2">
                        <a:lumMod val="60000"/>
                        <a:lumOff val="40000"/>
                      </a:schemeClr>
                    </a:solidFill>
                  </a:tcPr>
                </a:tc>
              </a:tr>
              <a:tr h="235242">
                <a:tc>
                  <a:txBody>
                    <a:bodyPr/>
                    <a:lstStyle/>
                    <a:p>
                      <a:pPr algn="just" fontAlgn="t"/>
                      <a:r>
                        <a:rPr lang="en-US" sz="1300" b="0" i="0" u="none" strike="noStrike" dirty="0" smtClean="0">
                          <a:solidFill>
                            <a:srgbClr val="000000"/>
                          </a:solidFill>
                          <a:effectLst/>
                          <a:latin typeface="Calibri" panose="020F0502020204030204" pitchFamily="34" charset="0"/>
                        </a:rPr>
                        <a:t>Step 7</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just" fontAlgn="t"/>
                      <a:r>
                        <a:rPr lang="en-US" sz="1300" u="none" strike="noStrike" dirty="0" smtClean="0">
                          <a:effectLst/>
                        </a:rPr>
                        <a:t>Professional Fee for delivery of two day Influencing at work workshop </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US" sz="1300" u="none" strike="noStrike" dirty="0" smtClean="0">
                          <a:effectLst/>
                        </a:rPr>
                        <a:t>INR </a:t>
                      </a:r>
                      <a:r>
                        <a:rPr lang="en-US" sz="1300" u="none" strike="noStrike" dirty="0" smtClean="0">
                          <a:effectLst/>
                        </a:rPr>
                        <a:t>55,000 </a:t>
                      </a:r>
                      <a:r>
                        <a:rPr lang="en-US" sz="1300" u="none" strike="noStrike" dirty="0" smtClean="0">
                          <a:effectLst/>
                        </a:rPr>
                        <a:t>Per Day per consultant X 2</a:t>
                      </a:r>
                      <a:r>
                        <a:rPr lang="en-US" sz="1300" u="none" strike="noStrike" baseline="0" dirty="0" smtClean="0">
                          <a:effectLst/>
                        </a:rPr>
                        <a:t> </a:t>
                      </a:r>
                      <a:r>
                        <a:rPr lang="en-US" sz="1300" u="none" strike="noStrike" dirty="0" smtClean="0">
                          <a:effectLst/>
                        </a:rPr>
                        <a:t>workshop Days</a:t>
                      </a:r>
                      <a:endParaRPr lang="en-US" sz="1300" b="0" i="0" u="none" strike="noStrike" dirty="0" smtClean="0">
                        <a:solidFill>
                          <a:srgbClr val="000000"/>
                        </a:solidFill>
                        <a:effectLst/>
                        <a:latin typeface="Calibri" panose="020F0502020204030204" pitchFamily="34" charset="0"/>
                      </a:endParaRPr>
                    </a:p>
                  </a:txBody>
                  <a:tcPr marL="8532" marR="8532" marT="8532" marB="0">
                    <a:solidFill>
                      <a:schemeClr val="accent3">
                        <a:lumMod val="60000"/>
                        <a:lumOff val="40000"/>
                      </a:schemeClr>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en-US" sz="1300" u="none" strike="noStrike" dirty="0" smtClean="0">
                          <a:effectLst/>
                        </a:rPr>
                        <a:t>INR </a:t>
                      </a:r>
                      <a:r>
                        <a:rPr lang="en-US" sz="1300" u="none" strike="noStrike" dirty="0" smtClean="0">
                          <a:effectLst/>
                        </a:rPr>
                        <a:t>1,10,000</a:t>
                      </a:r>
                      <a:r>
                        <a:rPr lang="en-US" sz="1300" u="none" strike="noStrike" dirty="0" smtClean="0">
                          <a:effectLst/>
                        </a:rPr>
                        <a:t>/-</a:t>
                      </a:r>
                      <a:endParaRPr lang="en-US" sz="1300" b="0" i="0" u="none" strike="noStrike" dirty="0" smtClean="0">
                        <a:solidFill>
                          <a:srgbClr val="000000"/>
                        </a:solidFill>
                        <a:effectLst/>
                        <a:latin typeface="Calibri" panose="020F0502020204030204" pitchFamily="34" charset="0"/>
                      </a:endParaRPr>
                    </a:p>
                  </a:txBody>
                  <a:tcPr marL="8532" marR="8532" marT="8532" marB="0">
                    <a:solidFill>
                      <a:schemeClr val="accent2">
                        <a:lumMod val="60000"/>
                        <a:lumOff val="40000"/>
                      </a:schemeClr>
                    </a:solidFill>
                  </a:tcPr>
                </a:tc>
              </a:tr>
              <a:tr h="235242">
                <a:tc>
                  <a:txBody>
                    <a:bodyPr/>
                    <a:lstStyle/>
                    <a:p>
                      <a:pPr algn="just" fontAlgn="t"/>
                      <a:r>
                        <a:rPr lang="en-US" sz="1300" u="none" strike="noStrike" dirty="0">
                          <a:effectLst/>
                        </a:rPr>
                        <a:t>Step </a:t>
                      </a:r>
                      <a:r>
                        <a:rPr lang="en-US" sz="1300" u="none" strike="noStrike" dirty="0" smtClean="0">
                          <a:effectLst/>
                        </a:rPr>
                        <a:t>9</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just" fontAlgn="t"/>
                      <a:r>
                        <a:rPr lang="en-US" sz="1300" u="none" strike="noStrike" dirty="0" smtClean="0">
                          <a:effectLst/>
                        </a:rPr>
                        <a:t>Professional Fee for delivery of two day Personal Impact workshop </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l" fontAlgn="t"/>
                      <a:r>
                        <a:rPr lang="en-US" sz="1300" u="none" strike="noStrike" dirty="0">
                          <a:effectLst/>
                        </a:rPr>
                        <a:t>INR </a:t>
                      </a:r>
                      <a:r>
                        <a:rPr lang="en-US" sz="1300" u="none" strike="noStrike" dirty="0" smtClean="0">
                          <a:effectLst/>
                        </a:rPr>
                        <a:t>55,000 </a:t>
                      </a:r>
                      <a:r>
                        <a:rPr lang="en-US" sz="1300" u="none" strike="noStrike" dirty="0">
                          <a:effectLst/>
                        </a:rPr>
                        <a:t>Per Day per consultant X </a:t>
                      </a:r>
                      <a:r>
                        <a:rPr lang="en-US" sz="1300" u="none" strike="noStrike" dirty="0" smtClean="0">
                          <a:effectLst/>
                        </a:rPr>
                        <a:t>2</a:t>
                      </a:r>
                      <a:r>
                        <a:rPr lang="en-US" sz="1300" u="none" strike="noStrike" baseline="0" dirty="0" smtClean="0">
                          <a:effectLst/>
                        </a:rPr>
                        <a:t> </a:t>
                      </a:r>
                      <a:r>
                        <a:rPr lang="en-US" sz="1300" u="none" strike="noStrike" dirty="0" smtClean="0">
                          <a:effectLst/>
                        </a:rPr>
                        <a:t>workshop </a:t>
                      </a:r>
                      <a:r>
                        <a:rPr lang="en-US" sz="1300" u="none" strike="noStrike" dirty="0">
                          <a:effectLst/>
                        </a:rPr>
                        <a:t>Days</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3">
                        <a:lumMod val="60000"/>
                        <a:lumOff val="40000"/>
                      </a:schemeClr>
                    </a:solidFill>
                  </a:tcPr>
                </a:tc>
                <a:tc>
                  <a:txBody>
                    <a:bodyPr/>
                    <a:lstStyle/>
                    <a:p>
                      <a:pPr algn="ctr" fontAlgn="t"/>
                      <a:r>
                        <a:rPr lang="en-US" sz="1300" u="none" strike="noStrike" dirty="0">
                          <a:effectLst/>
                        </a:rPr>
                        <a:t>INR </a:t>
                      </a:r>
                      <a:r>
                        <a:rPr lang="en-US" sz="1300" u="none" strike="noStrike" dirty="0" smtClean="0">
                          <a:effectLst/>
                        </a:rPr>
                        <a:t>1,10,000</a:t>
                      </a:r>
                      <a:r>
                        <a:rPr lang="en-US" sz="1300" u="none" strike="noStrike" dirty="0">
                          <a:effectLst/>
                        </a:rPr>
                        <a:t>/-</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2">
                        <a:lumMod val="60000"/>
                        <a:lumOff val="40000"/>
                      </a:schemeClr>
                    </a:solidFill>
                  </a:tcPr>
                </a:tc>
              </a:tr>
              <a:tr h="235242">
                <a:tc>
                  <a:txBody>
                    <a:bodyPr/>
                    <a:lstStyle/>
                    <a:p>
                      <a:pPr algn="just" fontAlgn="t"/>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just" fontAlgn="t"/>
                      <a:r>
                        <a:rPr lang="en-US" sz="1300" b="0" i="0" u="none" strike="noStrike" dirty="0" smtClean="0">
                          <a:solidFill>
                            <a:srgbClr val="000000"/>
                          </a:solidFill>
                          <a:effectLst/>
                          <a:latin typeface="Calibri" panose="020F0502020204030204" pitchFamily="34" charset="0"/>
                        </a:rPr>
                        <a:t>Learning</a:t>
                      </a:r>
                      <a:r>
                        <a:rPr lang="en-US" sz="1300" b="0" i="0" u="none" strike="noStrike" baseline="0" dirty="0" smtClean="0">
                          <a:solidFill>
                            <a:srgbClr val="000000"/>
                          </a:solidFill>
                          <a:effectLst/>
                          <a:latin typeface="Calibri" panose="020F0502020204030204" pitchFamily="34" charset="0"/>
                        </a:rPr>
                        <a:t> Material, DO IT NOW card, Folders, Books ( for the whole journey)</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algn="l" fontAlgn="t"/>
                      <a:r>
                        <a:rPr lang="en-US" sz="1300" b="0" i="0" u="none" strike="noStrike" dirty="0" smtClean="0">
                          <a:solidFill>
                            <a:srgbClr val="000000"/>
                          </a:solidFill>
                          <a:effectLst/>
                          <a:latin typeface="Calibri" panose="020F0502020204030204" pitchFamily="34" charset="0"/>
                        </a:rPr>
                        <a:t/>
                      </a:r>
                      <a:br>
                        <a:rPr lang="en-US" sz="1300" b="0" i="0" u="none" strike="noStrike" dirty="0" smtClean="0">
                          <a:solidFill>
                            <a:srgbClr val="000000"/>
                          </a:solidFill>
                          <a:effectLst/>
                          <a:latin typeface="Calibri" panose="020F0502020204030204" pitchFamily="34" charset="0"/>
                        </a:rPr>
                      </a:br>
                      <a:r>
                        <a:rPr lang="en-US" sz="1300" b="0" i="0" u="none" strike="noStrike" dirty="0" smtClean="0">
                          <a:solidFill>
                            <a:srgbClr val="000000"/>
                          </a:solidFill>
                          <a:effectLst/>
                          <a:latin typeface="Calibri" panose="020F0502020204030204" pitchFamily="34" charset="0"/>
                        </a:rPr>
                        <a:t>INR  </a:t>
                      </a:r>
                      <a:r>
                        <a:rPr lang="en-US" sz="1300" b="0" i="0" u="none" strike="noStrike" dirty="0" smtClean="0">
                          <a:solidFill>
                            <a:srgbClr val="000000"/>
                          </a:solidFill>
                          <a:effectLst/>
                          <a:latin typeface="Calibri" panose="020F0502020204030204" pitchFamily="34" charset="0"/>
                        </a:rPr>
                        <a:t>2200 </a:t>
                      </a:r>
                      <a:r>
                        <a:rPr lang="en-US" sz="1300" b="0" i="0" u="none" strike="noStrike" dirty="0" smtClean="0">
                          <a:solidFill>
                            <a:srgbClr val="000000"/>
                          </a:solidFill>
                          <a:effectLst/>
                          <a:latin typeface="Calibri" panose="020F0502020204030204" pitchFamily="34" charset="0"/>
                        </a:rPr>
                        <a:t>X 12 ( as per actuals)</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3">
                        <a:lumMod val="60000"/>
                        <a:lumOff val="40000"/>
                      </a:schemeClr>
                    </a:solidFill>
                  </a:tcPr>
                </a:tc>
                <a:tc>
                  <a:txBody>
                    <a:bodyPr/>
                    <a:lstStyle/>
                    <a:p>
                      <a:pPr algn="ctr" fontAlgn="t"/>
                      <a:r>
                        <a:rPr lang="en-US" sz="1300" b="0" i="0" u="none" strike="noStrike" dirty="0" smtClean="0">
                          <a:solidFill>
                            <a:srgbClr val="000000"/>
                          </a:solidFill>
                          <a:effectLst/>
                          <a:latin typeface="Calibri" panose="020F0502020204030204" pitchFamily="34" charset="0"/>
                        </a:rPr>
                        <a:t>INR </a:t>
                      </a:r>
                      <a:r>
                        <a:rPr lang="en-US" sz="1300" b="0" i="0" u="none" strike="noStrike" dirty="0" smtClean="0">
                          <a:solidFill>
                            <a:srgbClr val="000000"/>
                          </a:solidFill>
                          <a:effectLst/>
                          <a:latin typeface="Calibri" panose="020F0502020204030204" pitchFamily="34" charset="0"/>
                        </a:rPr>
                        <a:t>26,400</a:t>
                      </a:r>
                      <a:r>
                        <a:rPr lang="en-US" sz="1300" b="0" i="0" u="none" strike="noStrike" dirty="0" smtClean="0">
                          <a:solidFill>
                            <a:srgbClr val="000000"/>
                          </a:solidFill>
                          <a:effectLst/>
                          <a:latin typeface="Calibri" panose="020F0502020204030204" pitchFamily="34" charset="0"/>
                        </a:rPr>
                        <a:t>/-</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2">
                        <a:lumMod val="60000"/>
                        <a:lumOff val="40000"/>
                      </a:schemeClr>
                    </a:solidFill>
                  </a:tcPr>
                </a:tc>
              </a:tr>
              <a:tr h="235242">
                <a:tc>
                  <a:txBody>
                    <a:bodyPr/>
                    <a:lstStyle/>
                    <a:p>
                      <a:pPr marL="0" marR="0" indent="0" algn="just" defTabSz="914400" rtl="0" eaLnBrk="1" fontAlgn="t" latinLnBrk="0" hangingPunct="1">
                        <a:lnSpc>
                          <a:spcPct val="100000"/>
                        </a:lnSpc>
                        <a:spcBef>
                          <a:spcPts val="0"/>
                        </a:spcBef>
                        <a:spcAft>
                          <a:spcPts val="0"/>
                        </a:spcAft>
                        <a:buClrTx/>
                        <a:buSzTx/>
                        <a:buFontTx/>
                        <a:buNone/>
                        <a:tabLst/>
                        <a:defRPr/>
                      </a:pPr>
                      <a:r>
                        <a:rPr lang="en-US" sz="1300" u="none" strike="noStrike" dirty="0" smtClean="0">
                          <a:effectLst/>
                        </a:rPr>
                        <a:t>Step 3, 13 &amp; 17</a:t>
                      </a:r>
                      <a:endParaRPr lang="en-US" sz="1300" b="0" i="0" u="none" strike="noStrike" dirty="0" smtClean="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marL="0" marR="0" indent="0" algn="just" defTabSz="914400" rtl="0" eaLnBrk="1" fontAlgn="t" latinLnBrk="0" hangingPunct="1">
                        <a:lnSpc>
                          <a:spcPct val="100000"/>
                        </a:lnSpc>
                        <a:spcBef>
                          <a:spcPts val="0"/>
                        </a:spcBef>
                        <a:spcAft>
                          <a:spcPts val="0"/>
                        </a:spcAft>
                        <a:buClrTx/>
                        <a:buSzTx/>
                        <a:buFontTx/>
                        <a:buNone/>
                        <a:tabLst/>
                        <a:defRPr/>
                      </a:pPr>
                      <a:r>
                        <a:rPr lang="en-US" sz="1300" b="0" i="0" u="none" strike="noStrike" dirty="0" smtClean="0">
                          <a:solidFill>
                            <a:schemeClr val="tx1"/>
                          </a:solidFill>
                          <a:effectLst/>
                          <a:latin typeface="+mn-lt"/>
                        </a:rPr>
                        <a:t>One on </a:t>
                      </a:r>
                      <a:r>
                        <a:rPr lang="en-US" sz="1300" b="0" i="0" u="none" strike="noStrike" dirty="0" smtClean="0">
                          <a:solidFill>
                            <a:schemeClr val="tx1"/>
                          </a:solidFill>
                          <a:effectLst/>
                          <a:latin typeface="+mn-lt"/>
                        </a:rPr>
                        <a:t>One</a:t>
                      </a:r>
                      <a:r>
                        <a:rPr lang="en-US" sz="1300" b="0" i="0" u="none" strike="noStrike" baseline="0" dirty="0" smtClean="0">
                          <a:solidFill>
                            <a:schemeClr val="tx1"/>
                          </a:solidFill>
                          <a:effectLst/>
                          <a:latin typeface="+mn-lt"/>
                        </a:rPr>
                        <a:t> In-person</a:t>
                      </a:r>
                      <a:r>
                        <a:rPr lang="en-US" sz="1300" b="0" i="0" u="none" strike="noStrike" dirty="0" smtClean="0">
                          <a:solidFill>
                            <a:schemeClr val="tx1"/>
                          </a:solidFill>
                          <a:effectLst/>
                          <a:latin typeface="+mn-lt"/>
                        </a:rPr>
                        <a:t> </a:t>
                      </a:r>
                      <a:r>
                        <a:rPr lang="en-US" sz="1300" b="0" i="0" u="none" strike="noStrike" baseline="0" dirty="0" smtClean="0">
                          <a:solidFill>
                            <a:schemeClr val="tx1"/>
                          </a:solidFill>
                          <a:effectLst/>
                          <a:latin typeface="+mn-lt"/>
                        </a:rPr>
                        <a:t>coaching session </a:t>
                      </a:r>
                      <a:endParaRPr lang="en-US" sz="1300" b="0" i="0" u="none" strike="noStrike" dirty="0" smtClean="0">
                        <a:solidFill>
                          <a:srgbClr val="000000"/>
                        </a:solidFill>
                        <a:effectLst/>
                        <a:latin typeface="Calibri" panose="020F0502020204030204" pitchFamily="34" charset="0"/>
                      </a:endParaRPr>
                    </a:p>
                  </a:txBody>
                  <a:tcPr marL="8532" marR="8532" marT="8532" marB="0">
                    <a:solidFill>
                      <a:schemeClr val="accent1">
                        <a:lumMod val="60000"/>
                        <a:lumOff val="40000"/>
                      </a:schemeClr>
                    </a:solidFill>
                  </a:tcPr>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en-US" sz="1300" u="none" strike="noStrike" dirty="0" smtClean="0">
                          <a:effectLst/>
                        </a:rPr>
                        <a:t>INR</a:t>
                      </a:r>
                      <a:r>
                        <a:rPr lang="en-US" sz="1300" u="none" strike="noStrike" baseline="0" dirty="0" smtClean="0">
                          <a:effectLst/>
                        </a:rPr>
                        <a:t> </a:t>
                      </a:r>
                      <a:r>
                        <a:rPr lang="en-US" sz="1300" u="none" strike="noStrike" baseline="0" dirty="0" smtClean="0">
                          <a:effectLst/>
                        </a:rPr>
                        <a:t>9000 </a:t>
                      </a:r>
                      <a:r>
                        <a:rPr lang="en-US" sz="1300" u="none" strike="noStrike" baseline="0" dirty="0" smtClean="0">
                          <a:effectLst/>
                        </a:rPr>
                        <a:t>per session X 12 per consultant X 3 </a:t>
                      </a:r>
                      <a:endParaRPr lang="en-US" sz="1300" b="0" i="0" u="none" strike="noStrike" dirty="0">
                        <a:solidFill>
                          <a:srgbClr val="000000"/>
                        </a:solidFill>
                        <a:effectLst/>
                        <a:latin typeface="Calibri" panose="020F0502020204030204" pitchFamily="34" charset="0"/>
                      </a:endParaRPr>
                    </a:p>
                  </a:txBody>
                  <a:tcPr marL="8532" marR="8532" marT="8532" marB="0">
                    <a:solidFill>
                      <a:schemeClr val="accent3">
                        <a:lumMod val="60000"/>
                        <a:lumOff val="40000"/>
                      </a:schemeClr>
                    </a:solidFill>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en-US" sz="1300" u="none" strike="noStrike" dirty="0" smtClean="0">
                          <a:effectLst/>
                        </a:rPr>
                        <a:t>INR </a:t>
                      </a:r>
                      <a:r>
                        <a:rPr lang="en-US" sz="1300" u="none" strike="noStrike" dirty="0" smtClean="0">
                          <a:effectLst/>
                        </a:rPr>
                        <a:t>3,24,000</a:t>
                      </a:r>
                      <a:r>
                        <a:rPr lang="en-US" sz="1300" u="none" strike="noStrike" dirty="0" smtClean="0">
                          <a:effectLst/>
                        </a:rPr>
                        <a:t>/-</a:t>
                      </a:r>
                      <a:endParaRPr lang="en-US" sz="1300" b="0" i="0" u="none" strike="noStrike" dirty="0" smtClean="0">
                        <a:solidFill>
                          <a:srgbClr val="000000"/>
                        </a:solidFill>
                        <a:effectLst/>
                        <a:latin typeface="Calibri" panose="020F0502020204030204" pitchFamily="34" charset="0"/>
                      </a:endParaRPr>
                    </a:p>
                  </a:txBody>
                  <a:tcPr marL="8532" marR="8532" marT="8532" marB="0">
                    <a:solidFill>
                      <a:schemeClr val="accent2">
                        <a:lumMod val="60000"/>
                        <a:lumOff val="40000"/>
                      </a:schemeClr>
                    </a:solidFill>
                  </a:tcPr>
                </a:tc>
              </a:tr>
              <a:tr h="228228">
                <a:tc gridSpan="2">
                  <a:txBody>
                    <a:bodyPr/>
                    <a:lstStyle/>
                    <a:p>
                      <a:pPr algn="ctr" fontAlgn="t"/>
                      <a:r>
                        <a:rPr lang="en-US" sz="1300" u="none" strike="noStrike" dirty="0">
                          <a:effectLst/>
                        </a:rPr>
                        <a:t>Total Investment </a:t>
                      </a:r>
                      <a:r>
                        <a:rPr lang="en-US" sz="1300" u="none" strike="noStrike" dirty="0" smtClean="0">
                          <a:effectLst/>
                        </a:rPr>
                        <a:t>for delivery of</a:t>
                      </a:r>
                      <a:r>
                        <a:rPr lang="en-US" sz="1300" u="none" strike="noStrike" baseline="0" dirty="0" smtClean="0">
                          <a:effectLst/>
                        </a:rPr>
                        <a:t> a </a:t>
                      </a:r>
                      <a:r>
                        <a:rPr lang="en-US" sz="1300" u="none" strike="noStrike" dirty="0" smtClean="0">
                          <a:effectLst/>
                        </a:rPr>
                        <a:t>journey </a:t>
                      </a:r>
                      <a:r>
                        <a:rPr lang="en-US" sz="1300" u="none" strike="noStrike" dirty="0">
                          <a:effectLst/>
                        </a:rPr>
                        <a:t>covering </a:t>
                      </a:r>
                      <a:r>
                        <a:rPr lang="en-US" sz="1300" u="none" strike="noStrike" dirty="0" smtClean="0">
                          <a:effectLst/>
                        </a:rPr>
                        <a:t>12 </a:t>
                      </a:r>
                      <a:r>
                        <a:rPr lang="en-US" sz="1300" u="none" strike="noStrike" dirty="0" smtClean="0">
                          <a:effectLst/>
                        </a:rPr>
                        <a:t>leaders (Excluding</a:t>
                      </a:r>
                      <a:r>
                        <a:rPr lang="en-US" sz="1300" u="none" strike="noStrike" baseline="0" dirty="0" smtClean="0">
                          <a:effectLst/>
                        </a:rPr>
                        <a:t> Diagnosis and Design)</a:t>
                      </a:r>
                      <a:endParaRPr lang="en-US" sz="1300" b="1" i="0" u="none" strike="noStrike" dirty="0">
                        <a:solidFill>
                          <a:srgbClr val="000000"/>
                        </a:solidFill>
                        <a:effectLst/>
                        <a:latin typeface="Calibri" panose="020F0502020204030204" pitchFamily="34" charset="0"/>
                      </a:endParaRPr>
                    </a:p>
                  </a:txBody>
                  <a:tcPr marL="8532" marR="8532" marT="8532" marB="0">
                    <a:solidFill>
                      <a:srgbClr val="92D050"/>
                    </a:solidFill>
                  </a:tcPr>
                </a:tc>
                <a:tc hMerge="1">
                  <a:txBody>
                    <a:bodyPr/>
                    <a:lstStyle/>
                    <a:p>
                      <a:endParaRPr lang="en-US"/>
                    </a:p>
                  </a:txBody>
                  <a:tcPr/>
                </a:tc>
                <a:tc>
                  <a:txBody>
                    <a:bodyPr/>
                    <a:lstStyle/>
                    <a:p>
                      <a:pPr algn="just" fontAlgn="b"/>
                      <a:r>
                        <a:rPr lang="en-US" sz="1600" u="none" strike="noStrike" dirty="0">
                          <a:effectLst/>
                        </a:rPr>
                        <a:t> </a:t>
                      </a:r>
                      <a:endParaRPr lang="en-US" sz="1600" b="0" i="0" u="none" strike="noStrike" dirty="0">
                        <a:solidFill>
                          <a:srgbClr val="000000"/>
                        </a:solidFill>
                        <a:effectLst/>
                        <a:latin typeface="Arial" panose="020B0604020202020204" pitchFamily="34" charset="0"/>
                      </a:endParaRPr>
                    </a:p>
                  </a:txBody>
                  <a:tcPr marL="8532" marR="8532" marT="8532" marB="0" anchor="b">
                    <a:solidFill>
                      <a:srgbClr val="92D050"/>
                    </a:solidFill>
                  </a:tcPr>
                </a:tc>
                <a:tc>
                  <a:txBody>
                    <a:bodyPr/>
                    <a:lstStyle/>
                    <a:p>
                      <a:pPr algn="just" fontAlgn="t"/>
                      <a:r>
                        <a:rPr lang="en-US" sz="1300" u="none" strike="noStrike" dirty="0">
                          <a:effectLst/>
                        </a:rPr>
                        <a:t>INR </a:t>
                      </a:r>
                      <a:r>
                        <a:rPr lang="en-US" sz="1300" u="none" strike="noStrike" dirty="0" smtClean="0">
                          <a:effectLst/>
                        </a:rPr>
                        <a:t>8,45,400</a:t>
                      </a:r>
                      <a:r>
                        <a:rPr lang="en-US" sz="1300" u="none" strike="noStrike" dirty="0" smtClean="0">
                          <a:effectLst/>
                        </a:rPr>
                        <a:t>/-</a:t>
                      </a:r>
                      <a:endParaRPr lang="en-US" sz="1300" b="1" i="0" u="none" strike="noStrike" dirty="0">
                        <a:solidFill>
                          <a:srgbClr val="000000"/>
                        </a:solidFill>
                        <a:effectLst/>
                        <a:latin typeface="Calibri" panose="020F0502020204030204" pitchFamily="34" charset="0"/>
                      </a:endParaRPr>
                    </a:p>
                  </a:txBody>
                  <a:tcPr marL="8532" marR="8532" marT="8532" marB="0">
                    <a:solidFill>
                      <a:srgbClr val="92D050"/>
                    </a:solidFill>
                  </a:tcPr>
                </a:tc>
              </a:tr>
              <a:tr h="291701">
                <a:tc gridSpan="2">
                  <a:txBody>
                    <a:bodyPr/>
                    <a:lstStyle/>
                    <a:p>
                      <a:pPr algn="ctr" fontAlgn="t"/>
                      <a:r>
                        <a:rPr lang="en-US" sz="1300" u="none" strike="noStrike">
                          <a:effectLst/>
                        </a:rPr>
                        <a:t>Total Investment per leader</a:t>
                      </a:r>
                      <a:endParaRPr lang="en-US" sz="1300" b="1" i="0" u="none" strike="noStrike">
                        <a:solidFill>
                          <a:srgbClr val="000000"/>
                        </a:solidFill>
                        <a:effectLst/>
                        <a:latin typeface="Calibri" panose="020F0502020204030204" pitchFamily="34" charset="0"/>
                      </a:endParaRPr>
                    </a:p>
                  </a:txBody>
                  <a:tcPr marL="8532" marR="8532" marT="8532" marB="0">
                    <a:solidFill>
                      <a:srgbClr val="92D050"/>
                    </a:solidFill>
                  </a:tcPr>
                </a:tc>
                <a:tc hMerge="1">
                  <a:txBody>
                    <a:bodyPr/>
                    <a:lstStyle/>
                    <a:p>
                      <a:endParaRPr lang="en-US"/>
                    </a:p>
                  </a:txBody>
                  <a:tcPr/>
                </a:tc>
                <a:tc>
                  <a:txBody>
                    <a:bodyPr/>
                    <a:lstStyle/>
                    <a:p>
                      <a:pPr algn="just" fontAlgn="t"/>
                      <a:r>
                        <a:rPr lang="en-US" sz="1600" u="none" strike="noStrike" dirty="0">
                          <a:effectLst/>
                        </a:rPr>
                        <a:t> </a:t>
                      </a:r>
                      <a:endParaRPr lang="en-US" sz="1600" b="0" i="0" u="none" strike="noStrike" dirty="0">
                        <a:solidFill>
                          <a:srgbClr val="000000"/>
                        </a:solidFill>
                        <a:effectLst/>
                        <a:latin typeface="Arial" panose="020B0604020202020204" pitchFamily="34" charset="0"/>
                      </a:endParaRPr>
                    </a:p>
                  </a:txBody>
                  <a:tcPr marL="8532" marR="8532" marT="8532" marB="0">
                    <a:solidFill>
                      <a:srgbClr val="92D050"/>
                    </a:solidFill>
                  </a:tcPr>
                </a:tc>
                <a:tc>
                  <a:txBody>
                    <a:bodyPr/>
                    <a:lstStyle/>
                    <a:p>
                      <a:pPr algn="just" fontAlgn="t"/>
                      <a:r>
                        <a:rPr lang="en-US" sz="1300" u="none" strike="noStrike" dirty="0">
                          <a:effectLst/>
                        </a:rPr>
                        <a:t>INR </a:t>
                      </a:r>
                      <a:r>
                        <a:rPr lang="en-US" sz="1300" u="none" strike="noStrike" dirty="0" smtClean="0">
                          <a:effectLst/>
                        </a:rPr>
                        <a:t>70,450</a:t>
                      </a:r>
                      <a:r>
                        <a:rPr lang="en-US" sz="1300" u="none" strike="noStrike" dirty="0" smtClean="0">
                          <a:effectLst/>
                        </a:rPr>
                        <a:t>/-</a:t>
                      </a:r>
                      <a:endParaRPr lang="en-US" sz="1300" b="1" i="0" u="none" strike="noStrike" dirty="0">
                        <a:solidFill>
                          <a:srgbClr val="000000"/>
                        </a:solidFill>
                        <a:effectLst/>
                        <a:latin typeface="Calibri" panose="020F0502020204030204" pitchFamily="34" charset="0"/>
                      </a:endParaRPr>
                    </a:p>
                  </a:txBody>
                  <a:tcPr marL="8532" marR="8532" marT="8532" marB="0">
                    <a:solidFill>
                      <a:srgbClr val="92D050"/>
                    </a:solidFill>
                  </a:tcPr>
                </a:tc>
              </a:tr>
            </a:tbl>
          </a:graphicData>
        </a:graphic>
      </p:graphicFrame>
      <p:sp>
        <p:nvSpPr>
          <p:cNvPr id="6" name="Rounded Rectangle 5"/>
          <p:cNvSpPr/>
          <p:nvPr/>
        </p:nvSpPr>
        <p:spPr>
          <a:xfrm>
            <a:off x="222562" y="6177983"/>
            <a:ext cx="605307" cy="4572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12</a:t>
            </a:r>
            <a:endParaRPr lang="en-US" dirty="0">
              <a:solidFill>
                <a:schemeClr val="tx1"/>
              </a:solidFill>
            </a:endParaRPr>
          </a:p>
        </p:txBody>
      </p:sp>
      <p:pic>
        <p:nvPicPr>
          <p:cNvPr id="5" name="Picture 63"/>
          <p:cNvPicPr>
            <a:picLocks noChangeAspect="1" noChangeArrowheads="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0798855" y="202133"/>
            <a:ext cx="1164464" cy="1167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1411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extBox 4"/>
          <p:cNvSpPr txBox="1">
            <a:spLocks noChangeArrowheads="1"/>
          </p:cNvSpPr>
          <p:nvPr/>
        </p:nvSpPr>
        <p:spPr bwMode="auto">
          <a:xfrm>
            <a:off x="1905000" y="990601"/>
            <a:ext cx="80772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Arial" panose="020B0604020202020204" pitchFamily="34" charset="0"/>
            </a:endParaRPr>
          </a:p>
          <a:p>
            <a:pPr eaLnBrk="1" hangingPunct="1">
              <a:spcBef>
                <a:spcPct val="0"/>
              </a:spcBef>
              <a:buFontTx/>
              <a:buNone/>
            </a:pPr>
            <a:endParaRPr lang="en-US" altLang="en-US" sz="1800">
              <a:latin typeface="Arial" panose="020B0604020202020204" pitchFamily="34" charset="0"/>
            </a:endParaRPr>
          </a:p>
        </p:txBody>
      </p:sp>
      <p:sp>
        <p:nvSpPr>
          <p:cNvPr id="6" name="Rectangle 2"/>
          <p:cNvSpPr>
            <a:spLocks noChangeArrowheads="1"/>
          </p:cNvSpPr>
          <p:nvPr/>
        </p:nvSpPr>
        <p:spPr bwMode="auto">
          <a:xfrm>
            <a:off x="1752601" y="1332567"/>
            <a:ext cx="8715375" cy="3910290"/>
          </a:xfrm>
          <a:prstGeom prst="roundRect">
            <a:avLst/>
          </a:prstGeom>
          <a:noFill/>
          <a:ln w="9525">
            <a:solidFill>
              <a:schemeClr val="bg1">
                <a:lumMod val="75000"/>
              </a:schemeClr>
            </a:solidFill>
            <a:miter lim="800000"/>
            <a:headEnd/>
            <a:tailEnd/>
          </a:ln>
          <a:effectLst/>
        </p:spPr>
        <p:txBody>
          <a:bodyPr anchor="ctr">
            <a:spAutoFit/>
          </a:bodyPr>
          <a:lstStyle/>
          <a:p>
            <a:pPr>
              <a:buFont typeface="Wingdings" pitchFamily="2" charset="2"/>
              <a:buChar char="v"/>
              <a:defRPr/>
            </a:pPr>
            <a:endParaRPr lang="en-US" sz="1200" dirty="0"/>
          </a:p>
          <a:p>
            <a:pPr>
              <a:defRPr/>
            </a:pPr>
            <a:r>
              <a:rPr lang="en-US" sz="2400" b="1" dirty="0">
                <a:solidFill>
                  <a:srgbClr val="F79646"/>
                </a:solidFill>
                <a:ea typeface="Times New Roman" pitchFamily="18" charset="0"/>
              </a:rPr>
              <a:t>Commercial Terms &amp; Conditions</a:t>
            </a:r>
          </a:p>
          <a:p>
            <a:pPr>
              <a:defRPr/>
            </a:pPr>
            <a:endParaRPr lang="en-US" sz="1600" dirty="0"/>
          </a:p>
          <a:p>
            <a:pPr marL="266700" indent="-266700">
              <a:spcAft>
                <a:spcPts val="200"/>
              </a:spcAft>
              <a:buFont typeface="Wingdings" pitchFamily="2" charset="2"/>
              <a:buChar char="v"/>
              <a:defRPr/>
            </a:pPr>
            <a:r>
              <a:rPr lang="en-US" sz="1600" dirty="0">
                <a:solidFill>
                  <a:schemeClr val="accent5">
                    <a:lumMod val="50000"/>
                  </a:schemeClr>
                </a:solidFill>
              </a:rPr>
              <a:t>Client is responsible for providing venue, conference facilities, AV equipment.</a:t>
            </a:r>
          </a:p>
          <a:p>
            <a:pPr marL="266700" indent="-266700">
              <a:spcAft>
                <a:spcPts val="200"/>
              </a:spcAft>
              <a:buFont typeface="Wingdings" pitchFamily="2" charset="2"/>
              <a:buChar char="v"/>
              <a:defRPr/>
            </a:pPr>
            <a:r>
              <a:rPr lang="en-US" sz="1600" dirty="0" smtClean="0">
                <a:solidFill>
                  <a:schemeClr val="accent5">
                    <a:lumMod val="50000"/>
                  </a:schemeClr>
                </a:solidFill>
              </a:rPr>
              <a:t>Travel </a:t>
            </a:r>
            <a:r>
              <a:rPr lang="en-US" sz="1600" dirty="0">
                <a:solidFill>
                  <a:schemeClr val="accent5">
                    <a:lumMod val="50000"/>
                  </a:schemeClr>
                </a:solidFill>
              </a:rPr>
              <a:t>outside Delhi NCR - Air, stay &amp; airport/ venue cab transfers to be taken care by the client. </a:t>
            </a:r>
          </a:p>
          <a:p>
            <a:pPr marL="266700" indent="-266700">
              <a:spcAft>
                <a:spcPts val="200"/>
              </a:spcAft>
              <a:buFont typeface="Wingdings" pitchFamily="2" charset="2"/>
              <a:buChar char="v"/>
              <a:defRPr/>
            </a:pPr>
            <a:r>
              <a:rPr lang="en-US" sz="1600" dirty="0">
                <a:solidFill>
                  <a:schemeClr val="accent5">
                    <a:lumMod val="50000"/>
                  </a:schemeClr>
                </a:solidFill>
              </a:rPr>
              <a:t>Travel inside Delhi NCR - at </a:t>
            </a:r>
            <a:r>
              <a:rPr lang="en-US" sz="1600" dirty="0" err="1">
                <a:solidFill>
                  <a:schemeClr val="accent5">
                    <a:lumMod val="50000"/>
                  </a:schemeClr>
                </a:solidFill>
              </a:rPr>
              <a:t>Rs</a:t>
            </a:r>
            <a:r>
              <a:rPr lang="en-US" sz="1600" dirty="0">
                <a:solidFill>
                  <a:schemeClr val="accent5">
                    <a:lumMod val="50000"/>
                  </a:schemeClr>
                </a:solidFill>
              </a:rPr>
              <a:t>. 12.00 Per Km.</a:t>
            </a:r>
          </a:p>
          <a:p>
            <a:pPr marL="266700" indent="-266700">
              <a:spcAft>
                <a:spcPts val="200"/>
              </a:spcAft>
              <a:buFont typeface="Wingdings" pitchFamily="2" charset="2"/>
              <a:buChar char="v"/>
              <a:defRPr/>
            </a:pPr>
            <a:r>
              <a:rPr lang="en-US" sz="1600" dirty="0">
                <a:solidFill>
                  <a:schemeClr val="accent5">
                    <a:lumMod val="50000"/>
                  </a:schemeClr>
                </a:solidFill>
              </a:rPr>
              <a:t>Not inclusive of applicable taxes (service tax @ </a:t>
            </a:r>
            <a:r>
              <a:rPr lang="en-US" sz="1600" dirty="0" smtClean="0">
                <a:solidFill>
                  <a:schemeClr val="accent5">
                    <a:lumMod val="50000"/>
                  </a:schemeClr>
                </a:solidFill>
              </a:rPr>
              <a:t>15.00</a:t>
            </a:r>
            <a:r>
              <a:rPr lang="en-US" sz="1600" dirty="0">
                <a:solidFill>
                  <a:schemeClr val="accent5">
                    <a:lumMod val="50000"/>
                  </a:schemeClr>
                </a:solidFill>
              </a:rPr>
              <a:t>%). </a:t>
            </a:r>
          </a:p>
          <a:p>
            <a:pPr marL="266700" indent="-266700">
              <a:spcAft>
                <a:spcPts val="200"/>
              </a:spcAft>
              <a:buFont typeface="Wingdings" pitchFamily="2" charset="2"/>
              <a:buChar char="v"/>
              <a:defRPr/>
            </a:pPr>
            <a:r>
              <a:rPr lang="en-US" sz="1600" dirty="0">
                <a:solidFill>
                  <a:schemeClr val="accent5">
                    <a:lumMod val="50000"/>
                  </a:schemeClr>
                </a:solidFill>
              </a:rPr>
              <a:t>A commercial contract will be signed before the execution of the project. </a:t>
            </a:r>
          </a:p>
          <a:p>
            <a:pPr marL="266700" indent="-266700">
              <a:spcAft>
                <a:spcPts val="200"/>
              </a:spcAft>
              <a:buFont typeface="Wingdings" pitchFamily="2" charset="2"/>
              <a:buChar char="v"/>
              <a:defRPr/>
            </a:pPr>
            <a:r>
              <a:rPr lang="en-US" sz="1600" dirty="0">
                <a:solidFill>
                  <a:schemeClr val="accent5">
                    <a:lumMod val="50000"/>
                  </a:schemeClr>
                </a:solidFill>
              </a:rPr>
              <a:t>50% of cancellation fee will be charged on any cancellation or postponements that occur within 20 working days of the confirmed date of delivery. </a:t>
            </a:r>
          </a:p>
          <a:p>
            <a:pPr marL="266700" indent="-266700">
              <a:spcAft>
                <a:spcPts val="200"/>
              </a:spcAft>
              <a:buFont typeface="Wingdings" pitchFamily="2" charset="2"/>
              <a:buChar char="v"/>
              <a:defRPr/>
            </a:pPr>
            <a:r>
              <a:rPr lang="en-US" sz="1600" dirty="0">
                <a:solidFill>
                  <a:schemeClr val="accent5">
                    <a:lumMod val="50000"/>
                  </a:schemeClr>
                </a:solidFill>
              </a:rPr>
              <a:t>The above commercials are valid till the 31</a:t>
            </a:r>
            <a:r>
              <a:rPr lang="en-US" sz="1600" baseline="30000" dirty="0">
                <a:solidFill>
                  <a:schemeClr val="accent5">
                    <a:lumMod val="50000"/>
                  </a:schemeClr>
                </a:solidFill>
              </a:rPr>
              <a:t>st</a:t>
            </a:r>
            <a:r>
              <a:rPr lang="en-US" sz="1600" dirty="0">
                <a:solidFill>
                  <a:schemeClr val="accent5">
                    <a:lumMod val="50000"/>
                  </a:schemeClr>
                </a:solidFill>
              </a:rPr>
              <a:t> March, </a:t>
            </a:r>
            <a:r>
              <a:rPr lang="en-US" sz="1600" dirty="0" smtClean="0">
                <a:solidFill>
                  <a:schemeClr val="accent5">
                    <a:lumMod val="50000"/>
                  </a:schemeClr>
                </a:solidFill>
              </a:rPr>
              <a:t>2018</a:t>
            </a:r>
            <a:endParaRPr lang="en-US" sz="1600" dirty="0">
              <a:solidFill>
                <a:schemeClr val="accent5">
                  <a:lumMod val="50000"/>
                </a:schemeClr>
              </a:solidFill>
            </a:endParaRPr>
          </a:p>
          <a:p>
            <a:pPr marL="266700" indent="-266700">
              <a:spcAft>
                <a:spcPts val="200"/>
              </a:spcAft>
              <a:buFont typeface="Wingdings" pitchFamily="2" charset="2"/>
              <a:buChar char="v"/>
              <a:defRPr/>
            </a:pPr>
            <a:r>
              <a:rPr lang="en-US" sz="1600" dirty="0">
                <a:solidFill>
                  <a:schemeClr val="accent5">
                    <a:lumMod val="50000"/>
                  </a:schemeClr>
                </a:solidFill>
              </a:rPr>
              <a:t>Contracts, legal &amp; accounting paperwork (including billing &amp; payments) will be in the name of “Life Strategies </a:t>
            </a:r>
            <a:r>
              <a:rPr lang="en-US" sz="1600" dirty="0" err="1">
                <a:solidFill>
                  <a:schemeClr val="accent5">
                    <a:lumMod val="50000"/>
                  </a:schemeClr>
                </a:solidFill>
              </a:rPr>
              <a:t>Humancare</a:t>
            </a:r>
            <a:r>
              <a:rPr lang="en-US" sz="1600" dirty="0">
                <a:solidFill>
                  <a:schemeClr val="accent5">
                    <a:lumMod val="50000"/>
                  </a:schemeClr>
                </a:solidFill>
              </a:rPr>
              <a:t> Pvt. Ltd.” </a:t>
            </a:r>
            <a:r>
              <a:rPr lang="en-US" sz="1600" b="1" dirty="0">
                <a:solidFill>
                  <a:schemeClr val="accent5">
                    <a:lumMod val="50000"/>
                  </a:schemeClr>
                </a:solidFill>
              </a:rPr>
              <a:t> </a:t>
            </a:r>
          </a:p>
        </p:txBody>
      </p:sp>
      <p:sp>
        <p:nvSpPr>
          <p:cNvPr id="4" name="Rounded Rectangle 3"/>
          <p:cNvSpPr/>
          <p:nvPr/>
        </p:nvSpPr>
        <p:spPr>
          <a:xfrm>
            <a:off x="222562" y="6177983"/>
            <a:ext cx="605307" cy="4572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13</a:t>
            </a:r>
            <a:endParaRPr lang="en-US" dirty="0">
              <a:solidFill>
                <a:schemeClr val="tx1"/>
              </a:solidFill>
            </a:endParaRPr>
          </a:p>
        </p:txBody>
      </p:sp>
    </p:spTree>
    <p:extLst>
      <p:ext uri="{BB962C8B-B14F-4D97-AF65-F5344CB8AC3E}">
        <p14:creationId xmlns:p14="http://schemas.microsoft.com/office/powerpoint/2010/main" val="58584444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12198</TotalTime>
  <Words>1236</Words>
  <Application>Microsoft Office PowerPoint</Application>
  <PresentationFormat>Custom</PresentationFormat>
  <Paragraphs>178</Paragraphs>
  <Slides>8</Slides>
  <Notes>3</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PowerPoint Presentation</vt:lpstr>
      <vt:lpstr>PowerPoint Presentation</vt:lpstr>
      <vt:lpstr>PowerPoint Presentation</vt:lpstr>
      <vt:lpstr>Journey Explained</vt:lpstr>
      <vt:lpstr>Journey Overview: Maynardleigh firmly believes in 70:20:10 model. The journey is drafted keeping in mind: on the job training, Coaching and mentoring and experiential training. We will have 12 participants in the journey throughout. </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Jigyasa</dc:creator>
  <cp:lastModifiedBy>Varun Gupta</cp:lastModifiedBy>
  <cp:revision>247</cp:revision>
  <dcterms:created xsi:type="dcterms:W3CDTF">2016-05-18T05:58:31Z</dcterms:created>
  <dcterms:modified xsi:type="dcterms:W3CDTF">2016-12-21T10:23:47Z</dcterms:modified>
</cp:coreProperties>
</file>

<file path=docProps/thumbnail.jpeg>
</file>